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0"/>
  </p:notesMasterIdLst>
  <p:sldIdLst>
    <p:sldId id="383" r:id="rId2"/>
    <p:sldId id="331" r:id="rId3"/>
    <p:sldId id="401" r:id="rId4"/>
    <p:sldId id="384" r:id="rId5"/>
    <p:sldId id="385" r:id="rId6"/>
    <p:sldId id="386" r:id="rId7"/>
    <p:sldId id="387" r:id="rId8"/>
    <p:sldId id="388" r:id="rId9"/>
    <p:sldId id="389" r:id="rId10"/>
    <p:sldId id="390" r:id="rId11"/>
    <p:sldId id="391" r:id="rId12"/>
    <p:sldId id="392" r:id="rId13"/>
    <p:sldId id="393" r:id="rId14"/>
    <p:sldId id="395" r:id="rId15"/>
    <p:sldId id="396" r:id="rId16"/>
    <p:sldId id="397" r:id="rId17"/>
    <p:sldId id="398" r:id="rId18"/>
    <p:sldId id="399" r:id="rId19"/>
    <p:sldId id="400" r:id="rId20"/>
    <p:sldId id="402" r:id="rId21"/>
    <p:sldId id="403" r:id="rId22"/>
    <p:sldId id="404" r:id="rId23"/>
    <p:sldId id="405" r:id="rId24"/>
    <p:sldId id="408" r:id="rId25"/>
    <p:sldId id="406" r:id="rId26"/>
    <p:sldId id="410" r:id="rId27"/>
    <p:sldId id="407" r:id="rId28"/>
    <p:sldId id="409" r:id="rId29"/>
    <p:sldId id="411" r:id="rId30"/>
    <p:sldId id="419" r:id="rId31"/>
    <p:sldId id="412" r:id="rId32"/>
    <p:sldId id="420" r:id="rId33"/>
    <p:sldId id="413" r:id="rId34"/>
    <p:sldId id="421" r:id="rId35"/>
    <p:sldId id="414" r:id="rId36"/>
    <p:sldId id="415" r:id="rId37"/>
    <p:sldId id="425" r:id="rId38"/>
    <p:sldId id="426" r:id="rId39"/>
    <p:sldId id="428" r:id="rId40"/>
    <p:sldId id="427" r:id="rId41"/>
    <p:sldId id="429" r:id="rId42"/>
    <p:sldId id="422" r:id="rId43"/>
    <p:sldId id="418" r:id="rId44"/>
    <p:sldId id="423" r:id="rId45"/>
    <p:sldId id="416" r:id="rId46"/>
    <p:sldId id="424" r:id="rId47"/>
    <p:sldId id="417" r:id="rId48"/>
    <p:sldId id="330" r:id="rId4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FF5050"/>
    <a:srgbClr val="FF6699"/>
    <a:srgbClr val="FF9966"/>
    <a:srgbClr val="FF9999"/>
    <a:srgbClr val="FF3399"/>
    <a:srgbClr val="FF6600"/>
    <a:srgbClr val="FF7C80"/>
    <a:srgbClr val="FFCC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g607fdeb1c9_1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4" name="Google Shape;374;g607fdeb1c9_1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144197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445214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59554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910909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213854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051620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288342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91861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896587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3833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24031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099351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101698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08650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122365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698430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5931684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8633030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9114925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6927571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5845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2559838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9083682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2702824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4075368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4500636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0648876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1124662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0698124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313013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7638705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03488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0583860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5245270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016066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129753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9705096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9770539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9900443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6237243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5288278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95370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2877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99787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280136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733530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93330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dlguidelines.cast.org/?utm_source=castsite&amp;lutm_medium=web&amp;utm_campaign=none&amp;utm_content=aboutudl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39"/>
          <p:cNvSpPr txBox="1">
            <a:spLocks noGrp="1"/>
          </p:cNvSpPr>
          <p:nvPr>
            <p:ph type="title"/>
          </p:nvPr>
        </p:nvSpPr>
        <p:spPr>
          <a:xfrm>
            <a:off x="311700" y="4823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it" b="1" dirty="0">
                <a:solidFill>
                  <a:srgbClr val="1A7D94"/>
                </a:solidFill>
                <a:latin typeface="Roboto"/>
                <a:ea typeface="Roboto"/>
                <a:cs typeface="Roboto"/>
                <a:sym typeface="Roboto"/>
              </a:rPr>
              <a:t>CPD in </a:t>
            </a:r>
            <a:r>
              <a:rPr lang="en-IE" b="1" dirty="0">
                <a:solidFill>
                  <a:srgbClr val="1A7D94"/>
                </a:solidFill>
                <a:latin typeface="Roboto"/>
                <a:ea typeface="Roboto"/>
                <a:cs typeface="Roboto"/>
                <a:sym typeface="Roboto"/>
              </a:rPr>
              <a:t>Applied Blended Learning Technologies</a:t>
            </a:r>
            <a:endParaRPr b="1" dirty="0">
              <a:solidFill>
                <a:srgbClr val="1A7D94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77" name="Google Shape;377;p39"/>
          <p:cNvSpPr txBox="1">
            <a:spLocks noGrp="1"/>
          </p:cNvSpPr>
          <p:nvPr>
            <p:ph type="body" idx="1"/>
          </p:nvPr>
        </p:nvSpPr>
        <p:spPr>
          <a:xfrm>
            <a:off x="2560900" y="1611938"/>
            <a:ext cx="5466600" cy="186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it" sz="2400" b="1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Universal Design for Learning</a:t>
            </a:r>
          </a:p>
          <a:p>
            <a:pPr marL="0" lvl="0" indent="0">
              <a:buNone/>
            </a:pPr>
            <a:endParaRPr lang="it" sz="2800" b="1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000" b="1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Damian Gordon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0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Lecturer in Computer Science</a:t>
            </a:r>
            <a:endParaRPr sz="2000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78" name="Google Shape;378;p39"/>
          <p:cNvSpPr/>
          <p:nvPr/>
        </p:nvSpPr>
        <p:spPr>
          <a:xfrm>
            <a:off x="-7784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p39"/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380" name="Google Shape;380;p39"/>
          <p:cNvCxnSpPr/>
          <p:nvPr/>
        </p:nvCxnSpPr>
        <p:spPr>
          <a:xfrm rot="10800000" flipH="1">
            <a:off x="608750" y="1115225"/>
            <a:ext cx="7926300" cy="12300"/>
          </a:xfrm>
          <a:prstGeom prst="straightConnector1">
            <a:avLst/>
          </a:prstGeom>
          <a:noFill/>
          <a:ln w="76200" cap="flat" cmpd="sng">
            <a:solidFill>
              <a:srgbClr val="1A7D9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81" name="Google Shape;381;p3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82" name="Google Shape;382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UDL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/>
              <a:t>Exactly the same way…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</p:spTree>
    <p:extLst>
      <p:ext uri="{BB962C8B-B14F-4D97-AF65-F5344CB8AC3E}">
        <p14:creationId xmlns:p14="http://schemas.microsoft.com/office/powerpoint/2010/main" val="2472585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UDL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/>
              <a:t>Exactly the same way…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F1BB4C3-A917-47DD-B1B7-C8AC3B32915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09697" y="1628837"/>
            <a:ext cx="2268903" cy="2329188"/>
          </a:xfrm>
          <a:prstGeom prst="rect">
            <a:avLst/>
          </a:prstGeom>
        </p:spPr>
      </p:pic>
      <p:sp>
        <p:nvSpPr>
          <p:cNvPr id="9" name="Right Arrow 5">
            <a:extLst>
              <a:ext uri="{FF2B5EF4-FFF2-40B4-BE49-F238E27FC236}">
                <a16:creationId xmlns:a16="http://schemas.microsoft.com/office/drawing/2014/main" id="{FB1AAC5D-4C6A-4C58-A72C-D0C2AF250854}"/>
              </a:ext>
            </a:extLst>
          </p:cNvPr>
          <p:cNvSpPr/>
          <p:nvPr/>
        </p:nvSpPr>
        <p:spPr bwMode="auto">
          <a:xfrm>
            <a:off x="1301163" y="1837535"/>
            <a:ext cx="2438400" cy="167640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Inputs</a:t>
            </a:r>
          </a:p>
        </p:txBody>
      </p:sp>
    </p:spTree>
    <p:extLst>
      <p:ext uri="{BB962C8B-B14F-4D97-AF65-F5344CB8AC3E}">
        <p14:creationId xmlns:p14="http://schemas.microsoft.com/office/powerpoint/2010/main" val="2370675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UDL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/>
              <a:t>Exactly the same way…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F1BB4C3-A917-47DD-B1B7-C8AC3B32915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09697" y="1628837"/>
            <a:ext cx="2268903" cy="2329188"/>
          </a:xfrm>
          <a:prstGeom prst="rect">
            <a:avLst/>
          </a:prstGeom>
        </p:spPr>
      </p:pic>
      <p:sp>
        <p:nvSpPr>
          <p:cNvPr id="9" name="Right Arrow 5">
            <a:extLst>
              <a:ext uri="{FF2B5EF4-FFF2-40B4-BE49-F238E27FC236}">
                <a16:creationId xmlns:a16="http://schemas.microsoft.com/office/drawing/2014/main" id="{FB1AAC5D-4C6A-4C58-A72C-D0C2AF250854}"/>
              </a:ext>
            </a:extLst>
          </p:cNvPr>
          <p:cNvSpPr/>
          <p:nvPr/>
        </p:nvSpPr>
        <p:spPr bwMode="auto">
          <a:xfrm>
            <a:off x="1301163" y="1837535"/>
            <a:ext cx="2438400" cy="167640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Inputs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IE" sz="2000" dirty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Perception</a:t>
            </a:r>
            <a:endParaRPr kumimoji="0" lang="en-IE" sz="200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92DC15-9762-4C39-8428-334B26721BEB}"/>
              </a:ext>
            </a:extLst>
          </p:cNvPr>
          <p:cNvSpPr/>
          <p:nvPr/>
        </p:nvSpPr>
        <p:spPr>
          <a:xfrm>
            <a:off x="510944" y="2858266"/>
            <a:ext cx="2057400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000" dirty="0"/>
              <a:t>Sight</a:t>
            </a:r>
          </a:p>
          <a:p>
            <a:r>
              <a:rPr lang="en-IE" sz="2000" dirty="0"/>
              <a:t>Hearing</a:t>
            </a:r>
          </a:p>
          <a:p>
            <a:r>
              <a:rPr lang="en-IE" sz="2000" dirty="0"/>
              <a:t>Taste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75D38-9C33-46D6-9FA6-A586AC8CE4F4}"/>
              </a:ext>
            </a:extLst>
          </p:cNvPr>
          <p:cNvSpPr/>
          <p:nvPr/>
        </p:nvSpPr>
        <p:spPr>
          <a:xfrm>
            <a:off x="1428844" y="3100132"/>
            <a:ext cx="1295400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000" dirty="0"/>
              <a:t> Smell</a:t>
            </a:r>
          </a:p>
          <a:p>
            <a:r>
              <a:rPr lang="en-IE" sz="2000" dirty="0"/>
              <a:t>Touch</a:t>
            </a:r>
          </a:p>
        </p:txBody>
      </p:sp>
    </p:spTree>
    <p:extLst>
      <p:ext uri="{BB962C8B-B14F-4D97-AF65-F5344CB8AC3E}">
        <p14:creationId xmlns:p14="http://schemas.microsoft.com/office/powerpoint/2010/main" val="128427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UDL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/>
              <a:t>Exactly the same way…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F1BB4C3-A917-47DD-B1B7-C8AC3B32915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09697" y="1628837"/>
            <a:ext cx="2268903" cy="2329188"/>
          </a:xfrm>
          <a:prstGeom prst="rect">
            <a:avLst/>
          </a:prstGeom>
        </p:spPr>
      </p:pic>
      <p:sp>
        <p:nvSpPr>
          <p:cNvPr id="9" name="Right Arrow 5">
            <a:extLst>
              <a:ext uri="{FF2B5EF4-FFF2-40B4-BE49-F238E27FC236}">
                <a16:creationId xmlns:a16="http://schemas.microsoft.com/office/drawing/2014/main" id="{FB1AAC5D-4C6A-4C58-A72C-D0C2AF250854}"/>
              </a:ext>
            </a:extLst>
          </p:cNvPr>
          <p:cNvSpPr/>
          <p:nvPr/>
        </p:nvSpPr>
        <p:spPr bwMode="auto">
          <a:xfrm>
            <a:off x="1301163" y="1837535"/>
            <a:ext cx="2438400" cy="167640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Inputs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IE" sz="2000" dirty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Perception</a:t>
            </a:r>
            <a:endParaRPr kumimoji="0" lang="en-IE" sz="200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92DC15-9762-4C39-8428-334B26721BEB}"/>
              </a:ext>
            </a:extLst>
          </p:cNvPr>
          <p:cNvSpPr/>
          <p:nvPr/>
        </p:nvSpPr>
        <p:spPr>
          <a:xfrm>
            <a:off x="510944" y="2858266"/>
            <a:ext cx="2057400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000" dirty="0"/>
              <a:t>Sight</a:t>
            </a:r>
          </a:p>
          <a:p>
            <a:r>
              <a:rPr lang="en-IE" sz="2000" dirty="0"/>
              <a:t>Hearing</a:t>
            </a:r>
          </a:p>
          <a:p>
            <a:r>
              <a:rPr lang="en-IE" sz="2000" dirty="0"/>
              <a:t>Taste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75D38-9C33-46D6-9FA6-A586AC8CE4F4}"/>
              </a:ext>
            </a:extLst>
          </p:cNvPr>
          <p:cNvSpPr/>
          <p:nvPr/>
        </p:nvSpPr>
        <p:spPr>
          <a:xfrm>
            <a:off x="1428844" y="3100132"/>
            <a:ext cx="1295400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000" dirty="0"/>
              <a:t> Smell</a:t>
            </a:r>
          </a:p>
          <a:p>
            <a:r>
              <a:rPr lang="en-IE" sz="2000" dirty="0"/>
              <a:t>Touch</a:t>
            </a:r>
          </a:p>
        </p:txBody>
      </p:sp>
      <p:sp>
        <p:nvSpPr>
          <p:cNvPr id="13" name="Right Arrow 5">
            <a:extLst>
              <a:ext uri="{FF2B5EF4-FFF2-40B4-BE49-F238E27FC236}">
                <a16:creationId xmlns:a16="http://schemas.microsoft.com/office/drawing/2014/main" id="{2F9B4EEF-9A4C-455C-AC4A-2D7085A65CA0}"/>
              </a:ext>
            </a:extLst>
          </p:cNvPr>
          <p:cNvSpPr/>
          <p:nvPr/>
        </p:nvSpPr>
        <p:spPr bwMode="auto">
          <a:xfrm>
            <a:off x="5100753" y="1797288"/>
            <a:ext cx="2438400" cy="167640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Outputs</a:t>
            </a:r>
          </a:p>
        </p:txBody>
      </p:sp>
    </p:spTree>
    <p:extLst>
      <p:ext uri="{BB962C8B-B14F-4D97-AF65-F5344CB8AC3E}">
        <p14:creationId xmlns:p14="http://schemas.microsoft.com/office/powerpoint/2010/main" val="3727237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UDL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/>
              <a:t>Exactly the same way…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F1BB4C3-A917-47DD-B1B7-C8AC3B32915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09697" y="1628837"/>
            <a:ext cx="2268903" cy="2329188"/>
          </a:xfrm>
          <a:prstGeom prst="rect">
            <a:avLst/>
          </a:prstGeom>
        </p:spPr>
      </p:pic>
      <p:sp>
        <p:nvSpPr>
          <p:cNvPr id="9" name="Right Arrow 5">
            <a:extLst>
              <a:ext uri="{FF2B5EF4-FFF2-40B4-BE49-F238E27FC236}">
                <a16:creationId xmlns:a16="http://schemas.microsoft.com/office/drawing/2014/main" id="{FB1AAC5D-4C6A-4C58-A72C-D0C2AF250854}"/>
              </a:ext>
            </a:extLst>
          </p:cNvPr>
          <p:cNvSpPr/>
          <p:nvPr/>
        </p:nvSpPr>
        <p:spPr bwMode="auto">
          <a:xfrm>
            <a:off x="1301163" y="1837535"/>
            <a:ext cx="2438400" cy="167640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Inputs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IE" sz="2000" dirty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Perception</a:t>
            </a:r>
            <a:endParaRPr kumimoji="0" lang="en-IE" sz="200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92DC15-9762-4C39-8428-334B26721BEB}"/>
              </a:ext>
            </a:extLst>
          </p:cNvPr>
          <p:cNvSpPr/>
          <p:nvPr/>
        </p:nvSpPr>
        <p:spPr>
          <a:xfrm>
            <a:off x="510944" y="2858266"/>
            <a:ext cx="2057400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000" dirty="0"/>
              <a:t>Sight</a:t>
            </a:r>
          </a:p>
          <a:p>
            <a:r>
              <a:rPr lang="en-IE" sz="2000" dirty="0"/>
              <a:t>Hearing</a:t>
            </a:r>
          </a:p>
          <a:p>
            <a:r>
              <a:rPr lang="en-IE" sz="2000" dirty="0"/>
              <a:t>Taste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75D38-9C33-46D6-9FA6-A586AC8CE4F4}"/>
              </a:ext>
            </a:extLst>
          </p:cNvPr>
          <p:cNvSpPr/>
          <p:nvPr/>
        </p:nvSpPr>
        <p:spPr>
          <a:xfrm>
            <a:off x="1428844" y="3100132"/>
            <a:ext cx="1295400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000" dirty="0"/>
              <a:t> Smell</a:t>
            </a:r>
          </a:p>
          <a:p>
            <a:r>
              <a:rPr lang="en-IE" sz="2000" dirty="0"/>
              <a:t>Touch</a:t>
            </a:r>
          </a:p>
        </p:txBody>
      </p:sp>
      <p:sp>
        <p:nvSpPr>
          <p:cNvPr id="13" name="Right Arrow 5">
            <a:extLst>
              <a:ext uri="{FF2B5EF4-FFF2-40B4-BE49-F238E27FC236}">
                <a16:creationId xmlns:a16="http://schemas.microsoft.com/office/drawing/2014/main" id="{2F9B4EEF-9A4C-455C-AC4A-2D7085A65CA0}"/>
              </a:ext>
            </a:extLst>
          </p:cNvPr>
          <p:cNvSpPr/>
          <p:nvPr/>
        </p:nvSpPr>
        <p:spPr bwMode="auto">
          <a:xfrm>
            <a:off x="5100753" y="1797288"/>
            <a:ext cx="2438400" cy="167640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Outputs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IE" sz="2400" dirty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Actions</a:t>
            </a:r>
            <a:endParaRPr kumimoji="0" lang="en-IE" sz="240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F802C7F-F2D5-4E97-9B80-360C1008827D}"/>
              </a:ext>
            </a:extLst>
          </p:cNvPr>
          <p:cNvSpPr/>
          <p:nvPr/>
        </p:nvSpPr>
        <p:spPr>
          <a:xfrm>
            <a:off x="5744435" y="1074533"/>
            <a:ext cx="3048000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000" dirty="0"/>
              <a:t>Dexterity</a:t>
            </a:r>
          </a:p>
          <a:p>
            <a:r>
              <a:rPr lang="en-IE" sz="2000" dirty="0"/>
              <a:t>Locomotion</a:t>
            </a:r>
          </a:p>
          <a:p>
            <a:r>
              <a:rPr lang="en-IE" sz="2000" dirty="0"/>
              <a:t>Reach</a:t>
            </a:r>
          </a:p>
        </p:txBody>
      </p:sp>
    </p:spTree>
    <p:extLst>
      <p:ext uri="{BB962C8B-B14F-4D97-AF65-F5344CB8AC3E}">
        <p14:creationId xmlns:p14="http://schemas.microsoft.com/office/powerpoint/2010/main" val="2594459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UDL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/>
              <a:t>Exactly the same way…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F1BB4C3-A917-47DD-B1B7-C8AC3B32915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09697" y="1628837"/>
            <a:ext cx="2268903" cy="2329188"/>
          </a:xfrm>
          <a:prstGeom prst="rect">
            <a:avLst/>
          </a:prstGeom>
        </p:spPr>
      </p:pic>
      <p:sp>
        <p:nvSpPr>
          <p:cNvPr id="9" name="Right Arrow 5">
            <a:extLst>
              <a:ext uri="{FF2B5EF4-FFF2-40B4-BE49-F238E27FC236}">
                <a16:creationId xmlns:a16="http://schemas.microsoft.com/office/drawing/2014/main" id="{FB1AAC5D-4C6A-4C58-A72C-D0C2AF250854}"/>
              </a:ext>
            </a:extLst>
          </p:cNvPr>
          <p:cNvSpPr/>
          <p:nvPr/>
        </p:nvSpPr>
        <p:spPr bwMode="auto">
          <a:xfrm>
            <a:off x="1301163" y="1837535"/>
            <a:ext cx="2438400" cy="167640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Inputs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IE" sz="2000" dirty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Perception</a:t>
            </a:r>
            <a:endParaRPr kumimoji="0" lang="en-IE" sz="200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92DC15-9762-4C39-8428-334B26721BEB}"/>
              </a:ext>
            </a:extLst>
          </p:cNvPr>
          <p:cNvSpPr/>
          <p:nvPr/>
        </p:nvSpPr>
        <p:spPr>
          <a:xfrm>
            <a:off x="510944" y="2858266"/>
            <a:ext cx="2057400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000" dirty="0"/>
              <a:t>Sight</a:t>
            </a:r>
          </a:p>
          <a:p>
            <a:r>
              <a:rPr lang="en-IE" sz="2000" dirty="0"/>
              <a:t>Hearing</a:t>
            </a:r>
          </a:p>
          <a:p>
            <a:r>
              <a:rPr lang="en-IE" sz="2000" dirty="0"/>
              <a:t>Taste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75D38-9C33-46D6-9FA6-A586AC8CE4F4}"/>
              </a:ext>
            </a:extLst>
          </p:cNvPr>
          <p:cNvSpPr/>
          <p:nvPr/>
        </p:nvSpPr>
        <p:spPr>
          <a:xfrm>
            <a:off x="1428844" y="3100132"/>
            <a:ext cx="1295400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000" dirty="0"/>
              <a:t> Smell</a:t>
            </a:r>
          </a:p>
          <a:p>
            <a:r>
              <a:rPr lang="en-IE" sz="2000" dirty="0"/>
              <a:t>Touch</a:t>
            </a:r>
          </a:p>
        </p:txBody>
      </p:sp>
      <p:sp>
        <p:nvSpPr>
          <p:cNvPr id="13" name="Right Arrow 5">
            <a:extLst>
              <a:ext uri="{FF2B5EF4-FFF2-40B4-BE49-F238E27FC236}">
                <a16:creationId xmlns:a16="http://schemas.microsoft.com/office/drawing/2014/main" id="{2F9B4EEF-9A4C-455C-AC4A-2D7085A65CA0}"/>
              </a:ext>
            </a:extLst>
          </p:cNvPr>
          <p:cNvSpPr/>
          <p:nvPr/>
        </p:nvSpPr>
        <p:spPr bwMode="auto">
          <a:xfrm>
            <a:off x="5100753" y="1797288"/>
            <a:ext cx="2438400" cy="167640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Outputs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IE" sz="2400" dirty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Actions</a:t>
            </a:r>
            <a:endParaRPr kumimoji="0" lang="en-IE" sz="240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F802C7F-F2D5-4E97-9B80-360C1008827D}"/>
              </a:ext>
            </a:extLst>
          </p:cNvPr>
          <p:cNvSpPr/>
          <p:nvPr/>
        </p:nvSpPr>
        <p:spPr>
          <a:xfrm>
            <a:off x="5744435" y="1074533"/>
            <a:ext cx="3048000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000" dirty="0"/>
              <a:t>Dexterity</a:t>
            </a:r>
          </a:p>
          <a:p>
            <a:r>
              <a:rPr lang="en-IE" sz="2000" dirty="0"/>
              <a:t>Locomotion</a:t>
            </a:r>
          </a:p>
          <a:p>
            <a:r>
              <a:rPr lang="en-IE" sz="2000" dirty="0"/>
              <a:t>Reach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BF16C07C-5C4C-46DF-9CDA-057AA6B5B18E}"/>
              </a:ext>
            </a:extLst>
          </p:cNvPr>
          <p:cNvSpPr/>
          <p:nvPr/>
        </p:nvSpPr>
        <p:spPr bwMode="auto">
          <a:xfrm>
            <a:off x="3423065" y="1638460"/>
            <a:ext cx="1751191" cy="2335313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Interacting Processes</a:t>
            </a:r>
          </a:p>
        </p:txBody>
      </p:sp>
    </p:spTree>
    <p:extLst>
      <p:ext uri="{BB962C8B-B14F-4D97-AF65-F5344CB8AC3E}">
        <p14:creationId xmlns:p14="http://schemas.microsoft.com/office/powerpoint/2010/main" val="3137183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UDL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/>
              <a:t>Exactly the same way…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F1BB4C3-A917-47DD-B1B7-C8AC3B32915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09697" y="1628837"/>
            <a:ext cx="2268903" cy="2329188"/>
          </a:xfrm>
          <a:prstGeom prst="rect">
            <a:avLst/>
          </a:prstGeom>
        </p:spPr>
      </p:pic>
      <p:sp>
        <p:nvSpPr>
          <p:cNvPr id="9" name="Right Arrow 5">
            <a:extLst>
              <a:ext uri="{FF2B5EF4-FFF2-40B4-BE49-F238E27FC236}">
                <a16:creationId xmlns:a16="http://schemas.microsoft.com/office/drawing/2014/main" id="{FB1AAC5D-4C6A-4C58-A72C-D0C2AF250854}"/>
              </a:ext>
            </a:extLst>
          </p:cNvPr>
          <p:cNvSpPr/>
          <p:nvPr/>
        </p:nvSpPr>
        <p:spPr bwMode="auto">
          <a:xfrm>
            <a:off x="1301163" y="1837535"/>
            <a:ext cx="2438400" cy="167640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Inputs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IE" sz="2000" dirty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Perception</a:t>
            </a:r>
            <a:endParaRPr kumimoji="0" lang="en-IE" sz="200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92DC15-9762-4C39-8428-334B26721BEB}"/>
              </a:ext>
            </a:extLst>
          </p:cNvPr>
          <p:cNvSpPr/>
          <p:nvPr/>
        </p:nvSpPr>
        <p:spPr>
          <a:xfrm>
            <a:off x="510944" y="2858266"/>
            <a:ext cx="2057400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000" dirty="0"/>
              <a:t>Sight</a:t>
            </a:r>
          </a:p>
          <a:p>
            <a:r>
              <a:rPr lang="en-IE" sz="2000" dirty="0"/>
              <a:t>Hearing</a:t>
            </a:r>
          </a:p>
          <a:p>
            <a:r>
              <a:rPr lang="en-IE" sz="2000" dirty="0"/>
              <a:t>Taste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75D38-9C33-46D6-9FA6-A586AC8CE4F4}"/>
              </a:ext>
            </a:extLst>
          </p:cNvPr>
          <p:cNvSpPr/>
          <p:nvPr/>
        </p:nvSpPr>
        <p:spPr>
          <a:xfrm>
            <a:off x="1428844" y="3100132"/>
            <a:ext cx="1295400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000" dirty="0"/>
              <a:t> Smell</a:t>
            </a:r>
          </a:p>
          <a:p>
            <a:r>
              <a:rPr lang="en-IE" sz="2000" dirty="0"/>
              <a:t>Touch</a:t>
            </a:r>
          </a:p>
        </p:txBody>
      </p:sp>
      <p:sp>
        <p:nvSpPr>
          <p:cNvPr id="13" name="Right Arrow 5">
            <a:extLst>
              <a:ext uri="{FF2B5EF4-FFF2-40B4-BE49-F238E27FC236}">
                <a16:creationId xmlns:a16="http://schemas.microsoft.com/office/drawing/2014/main" id="{2F9B4EEF-9A4C-455C-AC4A-2D7085A65CA0}"/>
              </a:ext>
            </a:extLst>
          </p:cNvPr>
          <p:cNvSpPr/>
          <p:nvPr/>
        </p:nvSpPr>
        <p:spPr bwMode="auto">
          <a:xfrm>
            <a:off x="5100753" y="1797288"/>
            <a:ext cx="2438400" cy="167640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Outputs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IE" sz="2400" dirty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Actions</a:t>
            </a:r>
            <a:endParaRPr kumimoji="0" lang="en-IE" sz="240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F802C7F-F2D5-4E97-9B80-360C1008827D}"/>
              </a:ext>
            </a:extLst>
          </p:cNvPr>
          <p:cNvSpPr/>
          <p:nvPr/>
        </p:nvSpPr>
        <p:spPr>
          <a:xfrm>
            <a:off x="5744435" y="1074533"/>
            <a:ext cx="3048000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000" dirty="0"/>
              <a:t>Dexterity</a:t>
            </a:r>
          </a:p>
          <a:p>
            <a:r>
              <a:rPr lang="en-IE" sz="2000" dirty="0"/>
              <a:t>Locomotion</a:t>
            </a:r>
          </a:p>
          <a:p>
            <a:r>
              <a:rPr lang="en-IE" sz="2000" dirty="0"/>
              <a:t>Reach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BF16C07C-5C4C-46DF-9CDA-057AA6B5B18E}"/>
              </a:ext>
            </a:extLst>
          </p:cNvPr>
          <p:cNvSpPr/>
          <p:nvPr/>
        </p:nvSpPr>
        <p:spPr bwMode="auto">
          <a:xfrm>
            <a:off x="3423065" y="1638460"/>
            <a:ext cx="1751191" cy="2335313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Interacting Processes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IE" dirty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Cognition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IE" dirty="0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IE" sz="2000" dirty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Attention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IE" sz="2000" dirty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Memory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IE" sz="2000" dirty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Language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4439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UDL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/>
              <a:t>Exactly the same way…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F1BB4C3-A917-47DD-B1B7-C8AC3B32915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09697" y="1628837"/>
            <a:ext cx="2268903" cy="2329188"/>
          </a:xfrm>
          <a:prstGeom prst="rect">
            <a:avLst/>
          </a:prstGeom>
        </p:spPr>
      </p:pic>
      <p:sp>
        <p:nvSpPr>
          <p:cNvPr id="9" name="Right Arrow 5">
            <a:extLst>
              <a:ext uri="{FF2B5EF4-FFF2-40B4-BE49-F238E27FC236}">
                <a16:creationId xmlns:a16="http://schemas.microsoft.com/office/drawing/2014/main" id="{FB1AAC5D-4C6A-4C58-A72C-D0C2AF250854}"/>
              </a:ext>
            </a:extLst>
          </p:cNvPr>
          <p:cNvSpPr/>
          <p:nvPr/>
        </p:nvSpPr>
        <p:spPr bwMode="auto">
          <a:xfrm>
            <a:off x="1301163" y="1837535"/>
            <a:ext cx="2438400" cy="167640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Inputs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IE" sz="2000" dirty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Perception</a:t>
            </a:r>
            <a:endParaRPr kumimoji="0" lang="en-IE" sz="200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92DC15-9762-4C39-8428-334B26721BEB}"/>
              </a:ext>
            </a:extLst>
          </p:cNvPr>
          <p:cNvSpPr/>
          <p:nvPr/>
        </p:nvSpPr>
        <p:spPr>
          <a:xfrm>
            <a:off x="510944" y="2858266"/>
            <a:ext cx="2057400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000" dirty="0"/>
              <a:t>Sight</a:t>
            </a:r>
          </a:p>
          <a:p>
            <a:r>
              <a:rPr lang="en-IE" sz="2000" dirty="0"/>
              <a:t>Hearing</a:t>
            </a:r>
          </a:p>
          <a:p>
            <a:r>
              <a:rPr lang="en-IE" sz="2000" dirty="0"/>
              <a:t>Taste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75D38-9C33-46D6-9FA6-A586AC8CE4F4}"/>
              </a:ext>
            </a:extLst>
          </p:cNvPr>
          <p:cNvSpPr/>
          <p:nvPr/>
        </p:nvSpPr>
        <p:spPr>
          <a:xfrm>
            <a:off x="1428844" y="3100132"/>
            <a:ext cx="1295400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000" dirty="0"/>
              <a:t> Smell</a:t>
            </a:r>
          </a:p>
          <a:p>
            <a:r>
              <a:rPr lang="en-IE" sz="2000" dirty="0"/>
              <a:t>Touch</a:t>
            </a:r>
          </a:p>
        </p:txBody>
      </p:sp>
      <p:sp>
        <p:nvSpPr>
          <p:cNvPr id="13" name="Right Arrow 5">
            <a:extLst>
              <a:ext uri="{FF2B5EF4-FFF2-40B4-BE49-F238E27FC236}">
                <a16:creationId xmlns:a16="http://schemas.microsoft.com/office/drawing/2014/main" id="{2F9B4EEF-9A4C-455C-AC4A-2D7085A65CA0}"/>
              </a:ext>
            </a:extLst>
          </p:cNvPr>
          <p:cNvSpPr/>
          <p:nvPr/>
        </p:nvSpPr>
        <p:spPr bwMode="auto">
          <a:xfrm>
            <a:off x="5100753" y="1797288"/>
            <a:ext cx="2438400" cy="167640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Outputs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IE" sz="2400" dirty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Actions</a:t>
            </a:r>
            <a:endParaRPr kumimoji="0" lang="en-IE" sz="240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F802C7F-F2D5-4E97-9B80-360C1008827D}"/>
              </a:ext>
            </a:extLst>
          </p:cNvPr>
          <p:cNvSpPr/>
          <p:nvPr/>
        </p:nvSpPr>
        <p:spPr>
          <a:xfrm>
            <a:off x="5744435" y="1074533"/>
            <a:ext cx="3048000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000" dirty="0"/>
              <a:t>Dexterity</a:t>
            </a:r>
          </a:p>
          <a:p>
            <a:r>
              <a:rPr lang="en-IE" sz="2000" dirty="0"/>
              <a:t>Locomotion</a:t>
            </a:r>
          </a:p>
          <a:p>
            <a:r>
              <a:rPr lang="en-IE" sz="2000" dirty="0"/>
              <a:t>Reach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BF16C07C-5C4C-46DF-9CDA-057AA6B5B18E}"/>
              </a:ext>
            </a:extLst>
          </p:cNvPr>
          <p:cNvSpPr/>
          <p:nvPr/>
        </p:nvSpPr>
        <p:spPr bwMode="auto">
          <a:xfrm>
            <a:off x="3423065" y="1638460"/>
            <a:ext cx="1751191" cy="2335313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Interacting Processes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IE" dirty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Cognition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IE" dirty="0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IE" sz="2000" dirty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Attention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IE" sz="2000" dirty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Memory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IE" sz="2000" dirty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Language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5C5B25D-F7EE-4445-AFBE-C8B428DB2C1C}"/>
              </a:ext>
            </a:extLst>
          </p:cNvPr>
          <p:cNvSpPr/>
          <p:nvPr/>
        </p:nvSpPr>
        <p:spPr>
          <a:xfrm>
            <a:off x="-6135" y="2089977"/>
            <a:ext cx="3427863" cy="1440000"/>
          </a:xfrm>
          <a:prstGeom prst="ellipse">
            <a:avLst/>
          </a:prstGeom>
          <a:solidFill>
            <a:srgbClr val="CC00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dirty="0"/>
              <a:t>The WHAT of learning:</a:t>
            </a:r>
          </a:p>
          <a:p>
            <a:pPr algn="ctr"/>
            <a:r>
              <a:rPr lang="en-IE" sz="1800" dirty="0"/>
              <a:t>REPRESENTATION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37484247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UDL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/>
              <a:t>Exactly the same way…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F1BB4C3-A917-47DD-B1B7-C8AC3B32915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09697" y="1628837"/>
            <a:ext cx="2268903" cy="2329188"/>
          </a:xfrm>
          <a:prstGeom prst="rect">
            <a:avLst/>
          </a:prstGeom>
        </p:spPr>
      </p:pic>
      <p:sp>
        <p:nvSpPr>
          <p:cNvPr id="9" name="Right Arrow 5">
            <a:extLst>
              <a:ext uri="{FF2B5EF4-FFF2-40B4-BE49-F238E27FC236}">
                <a16:creationId xmlns:a16="http://schemas.microsoft.com/office/drawing/2014/main" id="{FB1AAC5D-4C6A-4C58-A72C-D0C2AF250854}"/>
              </a:ext>
            </a:extLst>
          </p:cNvPr>
          <p:cNvSpPr/>
          <p:nvPr/>
        </p:nvSpPr>
        <p:spPr bwMode="auto">
          <a:xfrm>
            <a:off x="1301163" y="1837535"/>
            <a:ext cx="2438400" cy="167640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Inputs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IE" sz="2000" dirty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Perception</a:t>
            </a:r>
            <a:endParaRPr kumimoji="0" lang="en-IE" sz="200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92DC15-9762-4C39-8428-334B26721BEB}"/>
              </a:ext>
            </a:extLst>
          </p:cNvPr>
          <p:cNvSpPr/>
          <p:nvPr/>
        </p:nvSpPr>
        <p:spPr>
          <a:xfrm>
            <a:off x="510944" y="2858266"/>
            <a:ext cx="2057400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000" dirty="0"/>
              <a:t>Sight</a:t>
            </a:r>
          </a:p>
          <a:p>
            <a:r>
              <a:rPr lang="en-IE" sz="2000" dirty="0"/>
              <a:t>Hearing</a:t>
            </a:r>
          </a:p>
          <a:p>
            <a:r>
              <a:rPr lang="en-IE" sz="2000" dirty="0"/>
              <a:t>Taste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75D38-9C33-46D6-9FA6-A586AC8CE4F4}"/>
              </a:ext>
            </a:extLst>
          </p:cNvPr>
          <p:cNvSpPr/>
          <p:nvPr/>
        </p:nvSpPr>
        <p:spPr>
          <a:xfrm>
            <a:off x="1428844" y="3100132"/>
            <a:ext cx="1295400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000" dirty="0"/>
              <a:t> Smell</a:t>
            </a:r>
          </a:p>
          <a:p>
            <a:r>
              <a:rPr lang="en-IE" sz="2000" dirty="0"/>
              <a:t>Touch</a:t>
            </a:r>
          </a:p>
        </p:txBody>
      </p:sp>
      <p:sp>
        <p:nvSpPr>
          <p:cNvPr id="13" name="Right Arrow 5">
            <a:extLst>
              <a:ext uri="{FF2B5EF4-FFF2-40B4-BE49-F238E27FC236}">
                <a16:creationId xmlns:a16="http://schemas.microsoft.com/office/drawing/2014/main" id="{2F9B4EEF-9A4C-455C-AC4A-2D7085A65CA0}"/>
              </a:ext>
            </a:extLst>
          </p:cNvPr>
          <p:cNvSpPr/>
          <p:nvPr/>
        </p:nvSpPr>
        <p:spPr bwMode="auto">
          <a:xfrm>
            <a:off x="5100753" y="1797288"/>
            <a:ext cx="2438400" cy="167640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Outputs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IE" sz="2400" dirty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Actions</a:t>
            </a:r>
            <a:endParaRPr kumimoji="0" lang="en-IE" sz="240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F802C7F-F2D5-4E97-9B80-360C1008827D}"/>
              </a:ext>
            </a:extLst>
          </p:cNvPr>
          <p:cNvSpPr/>
          <p:nvPr/>
        </p:nvSpPr>
        <p:spPr>
          <a:xfrm>
            <a:off x="5744435" y="1074533"/>
            <a:ext cx="3048000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000" dirty="0"/>
              <a:t>Dexterity</a:t>
            </a:r>
          </a:p>
          <a:p>
            <a:r>
              <a:rPr lang="en-IE" sz="2000" dirty="0"/>
              <a:t>Locomotion</a:t>
            </a:r>
          </a:p>
          <a:p>
            <a:r>
              <a:rPr lang="en-IE" sz="2000" dirty="0"/>
              <a:t>Reach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BF16C07C-5C4C-46DF-9CDA-057AA6B5B18E}"/>
              </a:ext>
            </a:extLst>
          </p:cNvPr>
          <p:cNvSpPr/>
          <p:nvPr/>
        </p:nvSpPr>
        <p:spPr bwMode="auto">
          <a:xfrm>
            <a:off x="3423065" y="1638460"/>
            <a:ext cx="1751191" cy="2335313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Interacting Processes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IE" dirty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Cognition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IE" dirty="0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IE" sz="2000" dirty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Attention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IE" sz="2000" dirty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Memory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IE" sz="2000" dirty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Language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5C5B25D-F7EE-4445-AFBE-C8B428DB2C1C}"/>
              </a:ext>
            </a:extLst>
          </p:cNvPr>
          <p:cNvSpPr/>
          <p:nvPr/>
        </p:nvSpPr>
        <p:spPr>
          <a:xfrm>
            <a:off x="-6135" y="2089977"/>
            <a:ext cx="3427863" cy="1440000"/>
          </a:xfrm>
          <a:prstGeom prst="ellipse">
            <a:avLst/>
          </a:prstGeom>
          <a:solidFill>
            <a:srgbClr val="CC00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dirty="0"/>
              <a:t>The WHAT of learning:</a:t>
            </a:r>
          </a:p>
          <a:p>
            <a:pPr algn="ctr"/>
            <a:r>
              <a:rPr lang="en-IE" sz="1800" dirty="0"/>
              <a:t>REPRESENTATION</a:t>
            </a:r>
            <a:endParaRPr lang="en-IE" sz="280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DE0B50B-6E84-4F87-9D39-686E60795358}"/>
              </a:ext>
            </a:extLst>
          </p:cNvPr>
          <p:cNvSpPr/>
          <p:nvPr/>
        </p:nvSpPr>
        <p:spPr>
          <a:xfrm>
            <a:off x="2781298" y="2081809"/>
            <a:ext cx="3277721" cy="14400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dirty="0"/>
              <a:t>The WHY of learning:</a:t>
            </a:r>
          </a:p>
          <a:p>
            <a:pPr algn="ctr"/>
            <a:r>
              <a:rPr lang="en-IE" sz="1800" dirty="0"/>
              <a:t>ENGAGEMENT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39273433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UDL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/>
              <a:t>Exactly the same way…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F1BB4C3-A917-47DD-B1B7-C8AC3B32915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09697" y="1628837"/>
            <a:ext cx="2268903" cy="2329188"/>
          </a:xfrm>
          <a:prstGeom prst="rect">
            <a:avLst/>
          </a:prstGeom>
        </p:spPr>
      </p:pic>
      <p:sp>
        <p:nvSpPr>
          <p:cNvPr id="9" name="Right Arrow 5">
            <a:extLst>
              <a:ext uri="{FF2B5EF4-FFF2-40B4-BE49-F238E27FC236}">
                <a16:creationId xmlns:a16="http://schemas.microsoft.com/office/drawing/2014/main" id="{FB1AAC5D-4C6A-4C58-A72C-D0C2AF250854}"/>
              </a:ext>
            </a:extLst>
          </p:cNvPr>
          <p:cNvSpPr/>
          <p:nvPr/>
        </p:nvSpPr>
        <p:spPr bwMode="auto">
          <a:xfrm>
            <a:off x="1301163" y="1837535"/>
            <a:ext cx="2438400" cy="167640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Inputs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IE" sz="2000" dirty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Perception</a:t>
            </a:r>
            <a:endParaRPr kumimoji="0" lang="en-IE" sz="200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92DC15-9762-4C39-8428-334B26721BEB}"/>
              </a:ext>
            </a:extLst>
          </p:cNvPr>
          <p:cNvSpPr/>
          <p:nvPr/>
        </p:nvSpPr>
        <p:spPr>
          <a:xfrm>
            <a:off x="510944" y="2858266"/>
            <a:ext cx="2057400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000" dirty="0"/>
              <a:t>Sight</a:t>
            </a:r>
          </a:p>
          <a:p>
            <a:r>
              <a:rPr lang="en-IE" sz="2000" dirty="0"/>
              <a:t>Hearing</a:t>
            </a:r>
          </a:p>
          <a:p>
            <a:r>
              <a:rPr lang="en-IE" sz="2000" dirty="0"/>
              <a:t>Taste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75D38-9C33-46D6-9FA6-A586AC8CE4F4}"/>
              </a:ext>
            </a:extLst>
          </p:cNvPr>
          <p:cNvSpPr/>
          <p:nvPr/>
        </p:nvSpPr>
        <p:spPr>
          <a:xfrm>
            <a:off x="1428844" y="3100132"/>
            <a:ext cx="1295400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000" dirty="0"/>
              <a:t> Smell</a:t>
            </a:r>
          </a:p>
          <a:p>
            <a:r>
              <a:rPr lang="en-IE" sz="2000" dirty="0"/>
              <a:t>Touch</a:t>
            </a:r>
          </a:p>
        </p:txBody>
      </p:sp>
      <p:sp>
        <p:nvSpPr>
          <p:cNvPr id="13" name="Right Arrow 5">
            <a:extLst>
              <a:ext uri="{FF2B5EF4-FFF2-40B4-BE49-F238E27FC236}">
                <a16:creationId xmlns:a16="http://schemas.microsoft.com/office/drawing/2014/main" id="{2F9B4EEF-9A4C-455C-AC4A-2D7085A65CA0}"/>
              </a:ext>
            </a:extLst>
          </p:cNvPr>
          <p:cNvSpPr/>
          <p:nvPr/>
        </p:nvSpPr>
        <p:spPr bwMode="auto">
          <a:xfrm>
            <a:off x="5100753" y="1797288"/>
            <a:ext cx="2438400" cy="167640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Outputs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IE" sz="2400" dirty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Actions</a:t>
            </a:r>
            <a:endParaRPr kumimoji="0" lang="en-IE" sz="240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F802C7F-F2D5-4E97-9B80-360C1008827D}"/>
              </a:ext>
            </a:extLst>
          </p:cNvPr>
          <p:cNvSpPr/>
          <p:nvPr/>
        </p:nvSpPr>
        <p:spPr>
          <a:xfrm>
            <a:off x="5744435" y="1074533"/>
            <a:ext cx="3048000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000" dirty="0"/>
              <a:t>Dexterity</a:t>
            </a:r>
          </a:p>
          <a:p>
            <a:r>
              <a:rPr lang="en-IE" sz="2000" dirty="0"/>
              <a:t>Locomotion</a:t>
            </a:r>
          </a:p>
          <a:p>
            <a:r>
              <a:rPr lang="en-IE" sz="2000" dirty="0"/>
              <a:t>Reach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BF16C07C-5C4C-46DF-9CDA-057AA6B5B18E}"/>
              </a:ext>
            </a:extLst>
          </p:cNvPr>
          <p:cNvSpPr/>
          <p:nvPr/>
        </p:nvSpPr>
        <p:spPr bwMode="auto">
          <a:xfrm>
            <a:off x="3423065" y="1638460"/>
            <a:ext cx="1751191" cy="2335313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Interacting Processes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IE" dirty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Cognition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IE" dirty="0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IE" sz="2000" dirty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Attention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IE" sz="2000" dirty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Memory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IE" sz="2000" dirty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Language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5C5B25D-F7EE-4445-AFBE-C8B428DB2C1C}"/>
              </a:ext>
            </a:extLst>
          </p:cNvPr>
          <p:cNvSpPr/>
          <p:nvPr/>
        </p:nvSpPr>
        <p:spPr>
          <a:xfrm>
            <a:off x="-6135" y="2089977"/>
            <a:ext cx="3427863" cy="1440000"/>
          </a:xfrm>
          <a:prstGeom prst="ellipse">
            <a:avLst/>
          </a:prstGeom>
          <a:solidFill>
            <a:srgbClr val="CC00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dirty="0"/>
              <a:t>The WHAT of learning:</a:t>
            </a:r>
          </a:p>
          <a:p>
            <a:pPr algn="ctr"/>
            <a:r>
              <a:rPr lang="en-IE" sz="1800" dirty="0"/>
              <a:t>REPRESENTATION</a:t>
            </a:r>
            <a:endParaRPr lang="en-IE" sz="280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DE0B50B-6E84-4F87-9D39-686E60795358}"/>
              </a:ext>
            </a:extLst>
          </p:cNvPr>
          <p:cNvSpPr/>
          <p:nvPr/>
        </p:nvSpPr>
        <p:spPr>
          <a:xfrm>
            <a:off x="2781298" y="2081809"/>
            <a:ext cx="3277721" cy="14400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dirty="0"/>
              <a:t>The WHY of learning:</a:t>
            </a:r>
          </a:p>
          <a:p>
            <a:pPr algn="ctr"/>
            <a:r>
              <a:rPr lang="en-IE" sz="1800" dirty="0"/>
              <a:t>ENGAGEMENT</a:t>
            </a:r>
            <a:endParaRPr lang="en-IE" sz="2800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0EE58B8-ADE1-406B-89C6-F8AB51C483AE}"/>
              </a:ext>
            </a:extLst>
          </p:cNvPr>
          <p:cNvSpPr/>
          <p:nvPr/>
        </p:nvSpPr>
        <p:spPr>
          <a:xfrm>
            <a:off x="5417251" y="2088171"/>
            <a:ext cx="3639765" cy="144000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dirty="0"/>
              <a:t>The HOW of learning:</a:t>
            </a:r>
          </a:p>
          <a:p>
            <a:pPr algn="ctr"/>
            <a:r>
              <a:rPr lang="en-IE" sz="1800" dirty="0"/>
              <a:t>EXPRESSION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247245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UDL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/>
              <a:t>The Center for Applied Special Technology (CAST) in Boston created UDL. Two of its members, Anne Meyer and David Rose, developed the principles of UDL in the late 1990s as a framework to improve and optimize teaching and learning for all people based on scientific insights into how humans learn. 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</p:spTree>
    <p:extLst>
      <p:ext uri="{BB962C8B-B14F-4D97-AF65-F5344CB8AC3E}">
        <p14:creationId xmlns:p14="http://schemas.microsoft.com/office/powerpoint/2010/main" val="36990963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UDL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IE" sz="2400" dirty="0"/>
              <a:t>The UDL Guidelines can be used by educators, curriculum developers, researchers, parents, and anyone else who wants to implement the UDL framework in a learning environment. </a:t>
            </a:r>
            <a:endParaRPr lang="en-US" sz="2400" dirty="0"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</p:spTree>
    <p:extLst>
      <p:ext uri="{BB962C8B-B14F-4D97-AF65-F5344CB8AC3E}">
        <p14:creationId xmlns:p14="http://schemas.microsoft.com/office/powerpoint/2010/main" val="19904366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UDL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IE" sz="2400" dirty="0"/>
              <a:t>These guidelines offer a set of concrete suggestions that can be applied to any discipline or domain to ensure that all learners can access and participate in meaningful, challenging learning opportunities.</a:t>
            </a:r>
            <a:endParaRPr lang="en-US" sz="2400" dirty="0"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</p:spTree>
    <p:extLst>
      <p:ext uri="{BB962C8B-B14F-4D97-AF65-F5344CB8AC3E}">
        <p14:creationId xmlns:p14="http://schemas.microsoft.com/office/powerpoint/2010/main" val="26065128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UDL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defRPr/>
            </a:pPr>
            <a:r>
              <a:rPr lang="en-US" sz="2000" dirty="0"/>
              <a:t>The full guidelines are here: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IE" sz="1800" dirty="0">
                <a:hlinkClick r:id="rId4"/>
              </a:rPr>
              <a:t>https://udlguidelines.cast.org/?utm_source=castsite&amp;lutm_medium=web&amp;utm_campaign=none&amp;utm_content=aboutudl#</a:t>
            </a:r>
            <a:endParaRPr lang="en-US" sz="2000" dirty="0"/>
          </a:p>
          <a:p>
            <a:pPr>
              <a:defRPr/>
            </a:pPr>
            <a:endParaRPr lang="en-IE" sz="1800" dirty="0"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</p:spTree>
    <p:extLst>
      <p:ext uri="{BB962C8B-B14F-4D97-AF65-F5344CB8AC3E}">
        <p14:creationId xmlns:p14="http://schemas.microsoft.com/office/powerpoint/2010/main" val="42508139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AFC222EB-7920-4A45-B3F8-54259A5F24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3670" y="799333"/>
            <a:ext cx="6176459" cy="3518930"/>
          </a:xfrm>
          <a:prstGeom prst="rect">
            <a:avLst/>
          </a:prstGeom>
        </p:spPr>
      </p:pic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UDL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811BC63-CA5A-4E0C-B4E7-80BC7DE40E62}"/>
              </a:ext>
            </a:extLst>
          </p:cNvPr>
          <p:cNvSpPr/>
          <p:nvPr/>
        </p:nvSpPr>
        <p:spPr>
          <a:xfrm rot="2100000">
            <a:off x="5913168" y="511043"/>
            <a:ext cx="288559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cap="none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</a:t>
            </a:r>
          </a:p>
          <a:p>
            <a:pPr algn="ctr"/>
            <a:r>
              <a:rPr lang="en-US" sz="54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“</a:t>
            </a:r>
            <a:r>
              <a:rPr lang="en-US" sz="5400" b="1" cap="none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WHAT”</a:t>
            </a:r>
          </a:p>
        </p:txBody>
      </p:sp>
    </p:spTree>
    <p:extLst>
      <p:ext uri="{BB962C8B-B14F-4D97-AF65-F5344CB8AC3E}">
        <p14:creationId xmlns:p14="http://schemas.microsoft.com/office/powerpoint/2010/main" val="6575427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UDL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A17D081-3838-48D7-BF69-2160B9C78D2F}"/>
              </a:ext>
            </a:extLst>
          </p:cNvPr>
          <p:cNvSpPr>
            <a:spLocks noGrp="1"/>
          </p:cNvSpPr>
          <p:nvPr/>
        </p:nvSpPr>
        <p:spPr bwMode="auto">
          <a:xfrm>
            <a:off x="773400" y="67935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endParaRPr lang="en-IE" sz="2400" dirty="0">
              <a:solidFill>
                <a:srgbClr val="CC00CC"/>
              </a:solidFill>
            </a:endParaRPr>
          </a:p>
          <a:p>
            <a:pPr>
              <a:defRPr/>
            </a:pPr>
            <a:r>
              <a:rPr lang="en-IE" sz="2400" dirty="0">
                <a:solidFill>
                  <a:srgbClr val="CC00CC"/>
                </a:solidFill>
              </a:rPr>
              <a:t>Multiple means of Representation</a:t>
            </a:r>
          </a:p>
          <a:p>
            <a:pPr marL="0" indent="0">
              <a:buNone/>
              <a:defRPr/>
            </a:pPr>
            <a:endParaRPr lang="en-IE" sz="2400" dirty="0">
              <a:solidFill>
                <a:srgbClr val="CC00CC"/>
              </a:solidFill>
            </a:endParaRPr>
          </a:p>
          <a:p>
            <a:pPr lvl="1">
              <a:defRPr/>
            </a:pPr>
            <a:r>
              <a:rPr lang="en-IE" sz="2000" dirty="0">
                <a:solidFill>
                  <a:srgbClr val="CC00CC"/>
                </a:solidFill>
              </a:rPr>
              <a:t>Guideline 1: Provide options for perception</a:t>
            </a:r>
          </a:p>
          <a:p>
            <a:pPr lvl="1">
              <a:defRPr/>
            </a:pPr>
            <a:r>
              <a:rPr lang="en-IE" sz="2000" dirty="0">
                <a:solidFill>
                  <a:srgbClr val="CC00CC"/>
                </a:solidFill>
              </a:rPr>
              <a:t>Guideline 2: Provide options for language, mathematical expressions, and symbols</a:t>
            </a:r>
          </a:p>
          <a:p>
            <a:pPr lvl="1">
              <a:defRPr/>
            </a:pPr>
            <a:r>
              <a:rPr lang="en-IE" sz="2000" dirty="0">
                <a:solidFill>
                  <a:srgbClr val="CC00CC"/>
                </a:solidFill>
              </a:rPr>
              <a:t>Guideline 3: Provide options for comprehension</a:t>
            </a:r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4FA79BD-31E9-4AE4-B890-ECD911C8CB44}"/>
              </a:ext>
            </a:extLst>
          </p:cNvPr>
          <p:cNvSpPr/>
          <p:nvPr/>
        </p:nvSpPr>
        <p:spPr bwMode="auto">
          <a:xfrm>
            <a:off x="522000" y="1017724"/>
            <a:ext cx="8100000" cy="2870675"/>
          </a:xfrm>
          <a:prstGeom prst="roundRect">
            <a:avLst/>
          </a:prstGeom>
          <a:noFill/>
          <a:ln w="76200" cap="flat" cmpd="sng" algn="ctr">
            <a:solidFill>
              <a:srgbClr val="CC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noFill/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0775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5541FFA0-BD83-4407-9EAA-029EC13BF6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229" y="770960"/>
            <a:ext cx="6101541" cy="3186965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4B9F045C-858E-41D5-ADCE-606E89EDA61F}"/>
              </a:ext>
            </a:extLst>
          </p:cNvPr>
          <p:cNvSpPr/>
          <p:nvPr/>
        </p:nvSpPr>
        <p:spPr>
          <a:xfrm rot="2100000">
            <a:off x="6150468" y="598242"/>
            <a:ext cx="247535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cap="none" spc="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</a:t>
            </a:r>
          </a:p>
          <a:p>
            <a:pPr algn="ctr"/>
            <a:r>
              <a:rPr lang="en-US" sz="5400" b="1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“</a:t>
            </a:r>
            <a:r>
              <a:rPr lang="en-US" sz="5400" b="1" cap="none" spc="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WHY”</a:t>
            </a:r>
          </a:p>
        </p:txBody>
      </p:sp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UDL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</p:spTree>
    <p:extLst>
      <p:ext uri="{BB962C8B-B14F-4D97-AF65-F5344CB8AC3E}">
        <p14:creationId xmlns:p14="http://schemas.microsoft.com/office/powerpoint/2010/main" val="23515857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UDL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A17D081-3838-48D7-BF69-2160B9C78D2F}"/>
              </a:ext>
            </a:extLst>
          </p:cNvPr>
          <p:cNvSpPr>
            <a:spLocks noGrp="1"/>
          </p:cNvSpPr>
          <p:nvPr/>
        </p:nvSpPr>
        <p:spPr bwMode="auto">
          <a:xfrm>
            <a:off x="773400" y="67935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endParaRPr lang="en-IE" sz="2800" dirty="0">
              <a:solidFill>
                <a:srgbClr val="00B050"/>
              </a:solidFill>
            </a:endParaRPr>
          </a:p>
          <a:p>
            <a:pPr>
              <a:defRPr/>
            </a:pPr>
            <a:r>
              <a:rPr lang="en-IE" sz="2800" dirty="0">
                <a:solidFill>
                  <a:srgbClr val="00B050"/>
                </a:solidFill>
              </a:rPr>
              <a:t>Multiple means of Engagement</a:t>
            </a:r>
          </a:p>
          <a:p>
            <a:pPr lvl="1">
              <a:defRPr/>
            </a:pPr>
            <a:r>
              <a:rPr lang="en-IE" sz="2400" dirty="0">
                <a:solidFill>
                  <a:srgbClr val="00B050"/>
                </a:solidFill>
              </a:rPr>
              <a:t>Guideline 7: Provide options for recruiting interest</a:t>
            </a:r>
          </a:p>
          <a:p>
            <a:pPr lvl="1">
              <a:defRPr/>
            </a:pPr>
            <a:r>
              <a:rPr lang="en-IE" sz="2400" dirty="0">
                <a:solidFill>
                  <a:srgbClr val="00B050"/>
                </a:solidFill>
              </a:rPr>
              <a:t>Guideline 8: Provide options for sustaining effort and persistence</a:t>
            </a:r>
          </a:p>
          <a:p>
            <a:pPr lvl="1">
              <a:defRPr/>
            </a:pPr>
            <a:r>
              <a:rPr lang="en-IE" sz="2400" dirty="0">
                <a:solidFill>
                  <a:srgbClr val="00B050"/>
                </a:solidFill>
              </a:rPr>
              <a:t>Guideline 9: Provide options for self-regulation</a:t>
            </a:r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4FA79BD-31E9-4AE4-B890-ECD911C8CB44}"/>
              </a:ext>
            </a:extLst>
          </p:cNvPr>
          <p:cNvSpPr/>
          <p:nvPr/>
        </p:nvSpPr>
        <p:spPr bwMode="auto">
          <a:xfrm>
            <a:off x="522000" y="1017724"/>
            <a:ext cx="8100000" cy="2870675"/>
          </a:xfrm>
          <a:prstGeom prst="roundRect">
            <a:avLst/>
          </a:prstGeom>
          <a:noFill/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noFill/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59215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E7743917-5322-4542-924D-7CD0BE76B4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256" y="790590"/>
            <a:ext cx="6373287" cy="325562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12765B97-E197-4720-B1CC-69B38B169A4D}"/>
              </a:ext>
            </a:extLst>
          </p:cNvPr>
          <p:cNvSpPr/>
          <p:nvPr/>
        </p:nvSpPr>
        <p:spPr>
          <a:xfrm rot="2100000">
            <a:off x="6111996" y="573338"/>
            <a:ext cx="255230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</a:t>
            </a:r>
          </a:p>
          <a:p>
            <a:pPr algn="ctr"/>
            <a:r>
              <a:rPr lang="en-US" sz="5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“</a:t>
            </a:r>
            <a:r>
              <a:rPr lang="en-US" sz="5400" b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HOW”</a:t>
            </a:r>
          </a:p>
        </p:txBody>
      </p:sp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UDL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</p:spTree>
    <p:extLst>
      <p:ext uri="{BB962C8B-B14F-4D97-AF65-F5344CB8AC3E}">
        <p14:creationId xmlns:p14="http://schemas.microsoft.com/office/powerpoint/2010/main" val="11866360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UDL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A17D081-3838-48D7-BF69-2160B9C78D2F}"/>
              </a:ext>
            </a:extLst>
          </p:cNvPr>
          <p:cNvSpPr>
            <a:spLocks noGrp="1"/>
          </p:cNvSpPr>
          <p:nvPr/>
        </p:nvSpPr>
        <p:spPr bwMode="auto">
          <a:xfrm>
            <a:off x="773400" y="67935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endParaRPr lang="en-IE" sz="2800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IE" sz="2800" dirty="0">
                <a:solidFill>
                  <a:srgbClr val="0070C0"/>
                </a:solidFill>
              </a:rPr>
              <a:t>Multiple means of Expression</a:t>
            </a:r>
          </a:p>
          <a:p>
            <a:pPr lvl="1">
              <a:defRPr/>
            </a:pPr>
            <a:r>
              <a:rPr lang="en-IE" sz="2400" dirty="0">
                <a:solidFill>
                  <a:srgbClr val="0070C0"/>
                </a:solidFill>
              </a:rPr>
              <a:t>Guideline 4: Provide options for physical action</a:t>
            </a:r>
          </a:p>
          <a:p>
            <a:pPr lvl="1">
              <a:defRPr/>
            </a:pPr>
            <a:r>
              <a:rPr lang="en-IE" sz="2400" dirty="0">
                <a:solidFill>
                  <a:srgbClr val="0070C0"/>
                </a:solidFill>
              </a:rPr>
              <a:t>Guideline 5: Provide options for expression and communication</a:t>
            </a:r>
          </a:p>
          <a:p>
            <a:pPr lvl="1">
              <a:defRPr/>
            </a:pPr>
            <a:r>
              <a:rPr lang="en-IE" sz="2400" dirty="0">
                <a:solidFill>
                  <a:srgbClr val="0070C0"/>
                </a:solidFill>
              </a:rPr>
              <a:t>Guideline 6: Provide options for executive functions</a:t>
            </a:r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4FA79BD-31E9-4AE4-B890-ECD911C8CB44}"/>
              </a:ext>
            </a:extLst>
          </p:cNvPr>
          <p:cNvSpPr/>
          <p:nvPr/>
        </p:nvSpPr>
        <p:spPr bwMode="auto">
          <a:xfrm>
            <a:off x="522000" y="1017724"/>
            <a:ext cx="8100000" cy="2870675"/>
          </a:xfrm>
          <a:prstGeom prst="roundRect">
            <a:avLst/>
          </a:pr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noFill/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49561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E999AF47-6CA0-4A25-A31A-7B1678E171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4950" y="304800"/>
            <a:ext cx="6134100" cy="453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292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UDL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/>
              <a:t>What is a “system view”?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</p:spTree>
    <p:extLst>
      <p:ext uri="{BB962C8B-B14F-4D97-AF65-F5344CB8AC3E}">
        <p14:creationId xmlns:p14="http://schemas.microsoft.com/office/powerpoint/2010/main" val="9966091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UDL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A17D081-3838-48D7-BF69-2160B9C78D2F}"/>
              </a:ext>
            </a:extLst>
          </p:cNvPr>
          <p:cNvSpPr>
            <a:spLocks noGrp="1"/>
          </p:cNvSpPr>
          <p:nvPr/>
        </p:nvSpPr>
        <p:spPr bwMode="auto">
          <a:xfrm>
            <a:off x="773400" y="67935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endParaRPr lang="en-IE" sz="2400" dirty="0">
              <a:solidFill>
                <a:srgbClr val="CC00CC"/>
              </a:solidFill>
            </a:endParaRPr>
          </a:p>
          <a:p>
            <a:pPr>
              <a:defRPr/>
            </a:pPr>
            <a:r>
              <a:rPr lang="en-IE" sz="2400" dirty="0">
                <a:solidFill>
                  <a:srgbClr val="CC00CC"/>
                </a:solidFill>
              </a:rPr>
              <a:t>Multiple means of Representation</a:t>
            </a:r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4FA79BD-31E9-4AE4-B890-ECD911C8CB44}"/>
              </a:ext>
            </a:extLst>
          </p:cNvPr>
          <p:cNvSpPr/>
          <p:nvPr/>
        </p:nvSpPr>
        <p:spPr bwMode="auto">
          <a:xfrm>
            <a:off x="522000" y="1017724"/>
            <a:ext cx="8100000" cy="642027"/>
          </a:xfrm>
          <a:prstGeom prst="roundRect">
            <a:avLst/>
          </a:prstGeom>
          <a:noFill/>
          <a:ln w="76200" cap="flat" cmpd="sng" algn="ctr">
            <a:solidFill>
              <a:srgbClr val="CC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noFill/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1A77050-8769-42D5-B770-1CBC9EAFF4EA}"/>
              </a:ext>
            </a:extLst>
          </p:cNvPr>
          <p:cNvSpPr txBox="1">
            <a:spLocks/>
          </p:cNvSpPr>
          <p:nvPr/>
        </p:nvSpPr>
        <p:spPr>
          <a:xfrm>
            <a:off x="649110" y="1177913"/>
            <a:ext cx="7772400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14300" indent="0">
              <a:buNone/>
              <a:defRPr/>
            </a:pPr>
            <a:endParaRPr lang="en-IE" sz="2400" dirty="0">
              <a:solidFill>
                <a:srgbClr val="CC00CC"/>
              </a:solidFill>
            </a:endParaRPr>
          </a:p>
          <a:p>
            <a:pPr marL="596900" lvl="1" indent="0">
              <a:buNone/>
              <a:defRPr/>
            </a:pPr>
            <a:r>
              <a:rPr lang="en-IE" sz="1800" dirty="0">
                <a:solidFill>
                  <a:srgbClr val="CC00CC"/>
                </a:solidFill>
              </a:rPr>
              <a:t>Guideline 1: Provide options for perception</a:t>
            </a:r>
            <a:endParaRPr lang="en-IE" sz="1800" dirty="0"/>
          </a:p>
          <a:p>
            <a:pPr marL="596900" lvl="1" indent="0">
              <a:buNone/>
              <a:defRPr/>
            </a:pPr>
            <a:r>
              <a:rPr lang="en-IE" sz="1800" dirty="0"/>
              <a:t>Checkpoint 1.1 – Offer ways of customizing the display of information</a:t>
            </a:r>
          </a:p>
          <a:p>
            <a:pPr marL="596900" lvl="1" indent="0">
              <a:buNone/>
              <a:defRPr/>
            </a:pPr>
            <a:r>
              <a:rPr lang="en-IE" sz="1800" dirty="0"/>
              <a:t>Checkpoint 1.2 - Offer alternatives for auditory information</a:t>
            </a:r>
          </a:p>
          <a:p>
            <a:pPr marL="596900" lvl="1" indent="0">
              <a:buNone/>
              <a:defRPr/>
            </a:pPr>
            <a:r>
              <a:rPr lang="en-IE" sz="1800" dirty="0"/>
              <a:t>Checkpoint 1.3 - Offer alternatives for visual information</a:t>
            </a:r>
          </a:p>
        </p:txBody>
      </p:sp>
    </p:spTree>
    <p:extLst>
      <p:ext uri="{BB962C8B-B14F-4D97-AF65-F5344CB8AC3E}">
        <p14:creationId xmlns:p14="http://schemas.microsoft.com/office/powerpoint/2010/main" val="32572987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UDL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A17D081-3838-48D7-BF69-2160B9C78D2F}"/>
              </a:ext>
            </a:extLst>
          </p:cNvPr>
          <p:cNvSpPr>
            <a:spLocks noGrp="1"/>
          </p:cNvSpPr>
          <p:nvPr/>
        </p:nvSpPr>
        <p:spPr bwMode="auto">
          <a:xfrm>
            <a:off x="773400" y="67935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endParaRPr lang="en-IE" sz="2400" dirty="0">
              <a:solidFill>
                <a:srgbClr val="CC00CC"/>
              </a:solidFill>
            </a:endParaRPr>
          </a:p>
          <a:p>
            <a:pPr>
              <a:defRPr/>
            </a:pPr>
            <a:r>
              <a:rPr lang="en-IE" sz="2400" dirty="0">
                <a:solidFill>
                  <a:srgbClr val="CC00CC"/>
                </a:solidFill>
              </a:rPr>
              <a:t>Multiple means of Representation</a:t>
            </a:r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4FA79BD-31E9-4AE4-B890-ECD911C8CB44}"/>
              </a:ext>
            </a:extLst>
          </p:cNvPr>
          <p:cNvSpPr/>
          <p:nvPr/>
        </p:nvSpPr>
        <p:spPr bwMode="auto">
          <a:xfrm>
            <a:off x="522000" y="1017724"/>
            <a:ext cx="8100000" cy="642027"/>
          </a:xfrm>
          <a:prstGeom prst="roundRect">
            <a:avLst/>
          </a:prstGeom>
          <a:noFill/>
          <a:ln w="76200" cap="flat" cmpd="sng" algn="ctr">
            <a:solidFill>
              <a:srgbClr val="CC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noFill/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09AC39B-5C7D-4524-BC30-4DD060B0F9B3}"/>
              </a:ext>
            </a:extLst>
          </p:cNvPr>
          <p:cNvSpPr/>
          <p:nvPr/>
        </p:nvSpPr>
        <p:spPr bwMode="auto">
          <a:xfrm>
            <a:off x="1676400" y="1810872"/>
            <a:ext cx="2971800" cy="1083325"/>
          </a:xfrm>
          <a:prstGeom prst="roundRect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</a:t>
            </a:r>
            <a:r>
              <a:rPr lang="en-IE" sz="18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change the font size, type, and colour. Also change the background</a:t>
            </a:r>
            <a:endParaRPr kumimoji="0" lang="en-IE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3" name="Rounded Rectangle 4">
            <a:extLst>
              <a:ext uri="{FF2B5EF4-FFF2-40B4-BE49-F238E27FC236}">
                <a16:creationId xmlns:a16="http://schemas.microsoft.com/office/drawing/2014/main" id="{BF3902DF-F29C-43B0-A0C6-5A9C54C04FA0}"/>
              </a:ext>
            </a:extLst>
          </p:cNvPr>
          <p:cNvSpPr/>
          <p:nvPr/>
        </p:nvSpPr>
        <p:spPr bwMode="auto">
          <a:xfrm>
            <a:off x="4876800" y="1810872"/>
            <a:ext cx="2971800" cy="1083325"/>
          </a:xfrm>
          <a:prstGeom prst="roundRect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18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change the speed of a video or an audio file </a:t>
            </a:r>
            <a:endParaRPr kumimoji="0" lang="en-IE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4" name="Rounded Rectangle 5">
            <a:extLst>
              <a:ext uri="{FF2B5EF4-FFF2-40B4-BE49-F238E27FC236}">
                <a16:creationId xmlns:a16="http://schemas.microsoft.com/office/drawing/2014/main" id="{08B763D4-E716-4588-8ECB-0BE0ED622289}"/>
              </a:ext>
            </a:extLst>
          </p:cNvPr>
          <p:cNvSpPr/>
          <p:nvPr/>
        </p:nvSpPr>
        <p:spPr bwMode="auto">
          <a:xfrm>
            <a:off x="1676400" y="3045587"/>
            <a:ext cx="2971800" cy="1083325"/>
          </a:xfrm>
          <a:prstGeom prst="roundRect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create captions,</a:t>
            </a:r>
            <a:r>
              <a:rPr kumimoji="0" lang="en-IE" sz="18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and allow text-to-speech. </a:t>
            </a:r>
            <a:r>
              <a:rPr lang="en-IE" sz="18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Consider tactile interfaces</a:t>
            </a:r>
            <a:endParaRPr kumimoji="0" lang="en-IE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5" name="Rounded Rectangle 6">
            <a:extLst>
              <a:ext uri="{FF2B5EF4-FFF2-40B4-BE49-F238E27FC236}">
                <a16:creationId xmlns:a16="http://schemas.microsoft.com/office/drawing/2014/main" id="{4C2B1B77-AEE6-464A-886A-355BF56E87D9}"/>
              </a:ext>
            </a:extLst>
          </p:cNvPr>
          <p:cNvSpPr/>
          <p:nvPr/>
        </p:nvSpPr>
        <p:spPr bwMode="auto">
          <a:xfrm>
            <a:off x="4876800" y="3045587"/>
            <a:ext cx="2971800" cy="1083325"/>
          </a:xfrm>
          <a:prstGeom prst="roundRect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IE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follow accessibility standards</a:t>
            </a:r>
            <a:r>
              <a:rPr kumimoji="0" lang="en-IE" sz="18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(DAISY, NIMAS, etc.)</a:t>
            </a:r>
            <a:endParaRPr kumimoji="0" lang="en-IE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04639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UDL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A17D081-3838-48D7-BF69-2160B9C78D2F}"/>
              </a:ext>
            </a:extLst>
          </p:cNvPr>
          <p:cNvSpPr>
            <a:spLocks noGrp="1"/>
          </p:cNvSpPr>
          <p:nvPr/>
        </p:nvSpPr>
        <p:spPr bwMode="auto">
          <a:xfrm>
            <a:off x="773400" y="67935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endParaRPr lang="en-IE" sz="2400" dirty="0">
              <a:solidFill>
                <a:srgbClr val="CC00CC"/>
              </a:solidFill>
            </a:endParaRPr>
          </a:p>
          <a:p>
            <a:pPr>
              <a:defRPr/>
            </a:pPr>
            <a:r>
              <a:rPr lang="en-IE" sz="2400" dirty="0">
                <a:solidFill>
                  <a:srgbClr val="CC00CC"/>
                </a:solidFill>
              </a:rPr>
              <a:t>Multiple means of Representation</a:t>
            </a:r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4FA79BD-31E9-4AE4-B890-ECD911C8CB44}"/>
              </a:ext>
            </a:extLst>
          </p:cNvPr>
          <p:cNvSpPr/>
          <p:nvPr/>
        </p:nvSpPr>
        <p:spPr bwMode="auto">
          <a:xfrm>
            <a:off x="522000" y="1017724"/>
            <a:ext cx="8100000" cy="642027"/>
          </a:xfrm>
          <a:prstGeom prst="roundRect">
            <a:avLst/>
          </a:prstGeom>
          <a:noFill/>
          <a:ln w="76200" cap="flat" cmpd="sng" algn="ctr">
            <a:solidFill>
              <a:srgbClr val="CC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noFill/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1A77050-8769-42D5-B770-1CBC9EAFF4EA}"/>
              </a:ext>
            </a:extLst>
          </p:cNvPr>
          <p:cNvSpPr txBox="1">
            <a:spLocks/>
          </p:cNvSpPr>
          <p:nvPr/>
        </p:nvSpPr>
        <p:spPr>
          <a:xfrm>
            <a:off x="685700" y="1487325"/>
            <a:ext cx="7772400" cy="29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96900" lvl="1" indent="0">
              <a:buNone/>
              <a:defRPr/>
            </a:pPr>
            <a:r>
              <a:rPr lang="en-IE" sz="1200" dirty="0">
                <a:solidFill>
                  <a:srgbClr val="CC00CC"/>
                </a:solidFill>
              </a:rPr>
              <a:t>Guideline 2: Provide options for language, mathematical expressions, and symbols</a:t>
            </a:r>
            <a:endParaRPr lang="en-IE" sz="1200" dirty="0"/>
          </a:p>
          <a:p>
            <a:pPr marL="596900" lvl="1" indent="0">
              <a:buNone/>
              <a:defRPr/>
            </a:pPr>
            <a:r>
              <a:rPr lang="en-IE" sz="1200" dirty="0"/>
              <a:t>Checkpoint 2.1 - Clarify vocabulary and symbols</a:t>
            </a:r>
          </a:p>
          <a:p>
            <a:pPr marL="596900" lvl="1" indent="0">
              <a:buNone/>
              <a:defRPr/>
            </a:pPr>
            <a:r>
              <a:rPr lang="en-IE" sz="1200" dirty="0"/>
              <a:t>Checkpoint 2.2 - Clarify syntax and structure</a:t>
            </a:r>
          </a:p>
          <a:p>
            <a:pPr marL="596900" lvl="1" indent="0">
              <a:buNone/>
              <a:defRPr/>
            </a:pPr>
            <a:r>
              <a:rPr lang="en-IE" sz="1200" dirty="0"/>
              <a:t>Checkpoint 2.3 - Support decoding of text, mathematical notation, and symbols</a:t>
            </a:r>
          </a:p>
          <a:p>
            <a:pPr marL="596900" lvl="1" indent="0">
              <a:buNone/>
              <a:defRPr/>
            </a:pPr>
            <a:r>
              <a:rPr lang="en-IE" sz="1200" dirty="0"/>
              <a:t>Checkpoint 2.4 - Promote understanding across languages</a:t>
            </a:r>
          </a:p>
          <a:p>
            <a:pPr marL="596900" lvl="1" indent="0">
              <a:buNone/>
              <a:defRPr/>
            </a:pPr>
            <a:r>
              <a:rPr lang="en-IE" sz="1200" dirty="0"/>
              <a:t>Checkpoint 2.5 - Illustrate through multiple media</a:t>
            </a:r>
          </a:p>
        </p:txBody>
      </p:sp>
    </p:spTree>
    <p:extLst>
      <p:ext uri="{BB962C8B-B14F-4D97-AF65-F5344CB8AC3E}">
        <p14:creationId xmlns:p14="http://schemas.microsoft.com/office/powerpoint/2010/main" val="8086141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UDL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A17D081-3838-48D7-BF69-2160B9C78D2F}"/>
              </a:ext>
            </a:extLst>
          </p:cNvPr>
          <p:cNvSpPr>
            <a:spLocks noGrp="1"/>
          </p:cNvSpPr>
          <p:nvPr/>
        </p:nvSpPr>
        <p:spPr bwMode="auto">
          <a:xfrm>
            <a:off x="773400" y="67935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endParaRPr lang="en-IE" sz="2400" dirty="0">
              <a:solidFill>
                <a:srgbClr val="CC00CC"/>
              </a:solidFill>
            </a:endParaRPr>
          </a:p>
          <a:p>
            <a:pPr>
              <a:defRPr/>
            </a:pPr>
            <a:r>
              <a:rPr lang="en-IE" sz="2400" dirty="0">
                <a:solidFill>
                  <a:srgbClr val="CC00CC"/>
                </a:solidFill>
              </a:rPr>
              <a:t>Multiple means of Representation</a:t>
            </a:r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4FA79BD-31E9-4AE4-B890-ECD911C8CB44}"/>
              </a:ext>
            </a:extLst>
          </p:cNvPr>
          <p:cNvSpPr/>
          <p:nvPr/>
        </p:nvSpPr>
        <p:spPr bwMode="auto">
          <a:xfrm>
            <a:off x="522000" y="1017724"/>
            <a:ext cx="8100000" cy="642027"/>
          </a:xfrm>
          <a:prstGeom prst="roundRect">
            <a:avLst/>
          </a:prstGeom>
          <a:noFill/>
          <a:ln w="76200" cap="flat" cmpd="sng" algn="ctr">
            <a:solidFill>
              <a:srgbClr val="CC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noFill/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09AC39B-5C7D-4524-BC30-4DD060B0F9B3}"/>
              </a:ext>
            </a:extLst>
          </p:cNvPr>
          <p:cNvSpPr/>
          <p:nvPr/>
        </p:nvSpPr>
        <p:spPr bwMode="auto">
          <a:xfrm>
            <a:off x="1676400" y="1810872"/>
            <a:ext cx="2971800" cy="1083325"/>
          </a:xfrm>
          <a:prstGeom prst="roundRect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pre-teach vocabulary and symbols, so that it connects to the students</a:t>
            </a:r>
          </a:p>
        </p:txBody>
      </p:sp>
      <p:sp>
        <p:nvSpPr>
          <p:cNvPr id="13" name="Rounded Rectangle 4">
            <a:extLst>
              <a:ext uri="{FF2B5EF4-FFF2-40B4-BE49-F238E27FC236}">
                <a16:creationId xmlns:a16="http://schemas.microsoft.com/office/drawing/2014/main" id="{BF3902DF-F29C-43B0-A0C6-5A9C54C04FA0}"/>
              </a:ext>
            </a:extLst>
          </p:cNvPr>
          <p:cNvSpPr/>
          <p:nvPr/>
        </p:nvSpPr>
        <p:spPr bwMode="auto">
          <a:xfrm>
            <a:off x="4876800" y="1810872"/>
            <a:ext cx="2971800" cy="1083325"/>
          </a:xfrm>
          <a:prstGeom prst="roundRect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make explicit links between parts of the teaching content</a:t>
            </a:r>
          </a:p>
        </p:txBody>
      </p:sp>
      <p:sp>
        <p:nvSpPr>
          <p:cNvPr id="14" name="Rounded Rectangle 5">
            <a:extLst>
              <a:ext uri="{FF2B5EF4-FFF2-40B4-BE49-F238E27FC236}">
                <a16:creationId xmlns:a16="http://schemas.microsoft.com/office/drawing/2014/main" id="{08B763D4-E716-4588-8ECB-0BE0ED622289}"/>
              </a:ext>
            </a:extLst>
          </p:cNvPr>
          <p:cNvSpPr/>
          <p:nvPr/>
        </p:nvSpPr>
        <p:spPr bwMode="auto">
          <a:xfrm>
            <a:off x="1676400" y="3045587"/>
            <a:ext cx="2971800" cy="1083325"/>
          </a:xfrm>
          <a:prstGeom prst="roundRect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provide access to alternative representations of mathematical notations.</a:t>
            </a:r>
          </a:p>
        </p:txBody>
      </p:sp>
      <p:sp>
        <p:nvSpPr>
          <p:cNvPr id="15" name="Rounded Rectangle 6">
            <a:extLst>
              <a:ext uri="{FF2B5EF4-FFF2-40B4-BE49-F238E27FC236}">
                <a16:creationId xmlns:a16="http://schemas.microsoft.com/office/drawing/2014/main" id="{4C2B1B77-AEE6-464A-886A-355BF56E87D9}"/>
              </a:ext>
            </a:extLst>
          </p:cNvPr>
          <p:cNvSpPr/>
          <p:nvPr/>
        </p:nvSpPr>
        <p:spPr bwMode="auto">
          <a:xfrm>
            <a:off x="4876800" y="3045587"/>
            <a:ext cx="2971800" cy="1083325"/>
          </a:xfrm>
          <a:prstGeom prst="roundRect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provide links to online translation tools and multilingual glossaries. </a:t>
            </a:r>
          </a:p>
        </p:txBody>
      </p:sp>
    </p:spTree>
    <p:extLst>
      <p:ext uri="{BB962C8B-B14F-4D97-AF65-F5344CB8AC3E}">
        <p14:creationId xmlns:p14="http://schemas.microsoft.com/office/powerpoint/2010/main" val="21558158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UDL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A17D081-3838-48D7-BF69-2160B9C78D2F}"/>
              </a:ext>
            </a:extLst>
          </p:cNvPr>
          <p:cNvSpPr>
            <a:spLocks noGrp="1"/>
          </p:cNvSpPr>
          <p:nvPr/>
        </p:nvSpPr>
        <p:spPr bwMode="auto">
          <a:xfrm>
            <a:off x="773400" y="67935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endParaRPr lang="en-IE" sz="2400" dirty="0">
              <a:solidFill>
                <a:srgbClr val="CC00CC"/>
              </a:solidFill>
            </a:endParaRPr>
          </a:p>
          <a:p>
            <a:pPr>
              <a:defRPr/>
            </a:pPr>
            <a:r>
              <a:rPr lang="en-IE" sz="2400" dirty="0">
                <a:solidFill>
                  <a:srgbClr val="CC00CC"/>
                </a:solidFill>
              </a:rPr>
              <a:t>Multiple means of Representation</a:t>
            </a:r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4FA79BD-31E9-4AE4-B890-ECD911C8CB44}"/>
              </a:ext>
            </a:extLst>
          </p:cNvPr>
          <p:cNvSpPr/>
          <p:nvPr/>
        </p:nvSpPr>
        <p:spPr bwMode="auto">
          <a:xfrm>
            <a:off x="522000" y="1017724"/>
            <a:ext cx="8100000" cy="642027"/>
          </a:xfrm>
          <a:prstGeom prst="roundRect">
            <a:avLst/>
          </a:prstGeom>
          <a:noFill/>
          <a:ln w="76200" cap="flat" cmpd="sng" algn="ctr">
            <a:solidFill>
              <a:srgbClr val="CC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noFill/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1A77050-8769-42D5-B770-1CBC9EAFF4EA}"/>
              </a:ext>
            </a:extLst>
          </p:cNvPr>
          <p:cNvSpPr txBox="1">
            <a:spLocks/>
          </p:cNvSpPr>
          <p:nvPr/>
        </p:nvSpPr>
        <p:spPr>
          <a:xfrm>
            <a:off x="597045" y="1508144"/>
            <a:ext cx="7772400" cy="2947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96900" lvl="1" indent="0">
              <a:buNone/>
              <a:defRPr/>
            </a:pPr>
            <a:r>
              <a:rPr lang="en-IE" dirty="0">
                <a:solidFill>
                  <a:srgbClr val="CC00CC"/>
                </a:solidFill>
              </a:rPr>
              <a:t>Guideline 3: Provide options for comprehension</a:t>
            </a:r>
            <a:endParaRPr lang="en-IE" dirty="0"/>
          </a:p>
          <a:p>
            <a:pPr marL="596900" lvl="1" indent="0">
              <a:buNone/>
              <a:defRPr/>
            </a:pPr>
            <a:r>
              <a:rPr lang="en-IE" dirty="0"/>
              <a:t>Checkpoint 3.1 - Activate or supply background knowledge</a:t>
            </a:r>
          </a:p>
          <a:p>
            <a:pPr marL="596900" lvl="1" indent="0">
              <a:buNone/>
              <a:defRPr/>
            </a:pPr>
            <a:r>
              <a:rPr lang="en-IE" dirty="0"/>
              <a:t>Checkpoint 3.2 - Highlight patterns, critical features, big ideas, and relationships</a:t>
            </a:r>
          </a:p>
          <a:p>
            <a:pPr marL="596900" lvl="1" indent="0">
              <a:buNone/>
              <a:defRPr/>
            </a:pPr>
            <a:r>
              <a:rPr lang="en-IE" dirty="0"/>
              <a:t>Checkpoint 3.3 - Guide information processing, visualization, and manipulation</a:t>
            </a:r>
          </a:p>
          <a:p>
            <a:pPr marL="596900" lvl="1" indent="0">
              <a:buNone/>
              <a:defRPr/>
            </a:pPr>
            <a:r>
              <a:rPr lang="en-IE" dirty="0"/>
              <a:t>Checkpoint 3.4 - Maximize transfer and generalization</a:t>
            </a:r>
          </a:p>
        </p:txBody>
      </p:sp>
    </p:spTree>
    <p:extLst>
      <p:ext uri="{BB962C8B-B14F-4D97-AF65-F5344CB8AC3E}">
        <p14:creationId xmlns:p14="http://schemas.microsoft.com/office/powerpoint/2010/main" val="10417079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UDL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A17D081-3838-48D7-BF69-2160B9C78D2F}"/>
              </a:ext>
            </a:extLst>
          </p:cNvPr>
          <p:cNvSpPr>
            <a:spLocks noGrp="1"/>
          </p:cNvSpPr>
          <p:nvPr/>
        </p:nvSpPr>
        <p:spPr bwMode="auto">
          <a:xfrm>
            <a:off x="773400" y="67935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endParaRPr lang="en-IE" sz="2400" dirty="0">
              <a:solidFill>
                <a:srgbClr val="CC00CC"/>
              </a:solidFill>
            </a:endParaRPr>
          </a:p>
          <a:p>
            <a:pPr>
              <a:defRPr/>
            </a:pPr>
            <a:r>
              <a:rPr lang="en-IE" sz="2400" dirty="0">
                <a:solidFill>
                  <a:srgbClr val="CC00CC"/>
                </a:solidFill>
              </a:rPr>
              <a:t>Multiple means of Representation</a:t>
            </a:r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4FA79BD-31E9-4AE4-B890-ECD911C8CB44}"/>
              </a:ext>
            </a:extLst>
          </p:cNvPr>
          <p:cNvSpPr/>
          <p:nvPr/>
        </p:nvSpPr>
        <p:spPr bwMode="auto">
          <a:xfrm>
            <a:off x="522000" y="1017724"/>
            <a:ext cx="8100000" cy="642027"/>
          </a:xfrm>
          <a:prstGeom prst="roundRect">
            <a:avLst/>
          </a:prstGeom>
          <a:noFill/>
          <a:ln w="76200" cap="flat" cmpd="sng" algn="ctr">
            <a:solidFill>
              <a:srgbClr val="CC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noFill/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09AC39B-5C7D-4524-BC30-4DD060B0F9B3}"/>
              </a:ext>
            </a:extLst>
          </p:cNvPr>
          <p:cNvSpPr/>
          <p:nvPr/>
        </p:nvSpPr>
        <p:spPr bwMode="auto">
          <a:xfrm>
            <a:off x="1676400" y="1810872"/>
            <a:ext cx="2971800" cy="1083325"/>
          </a:xfrm>
          <a:prstGeom prst="roundRect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link topics to student’s previous knowledge and cross-curricular topics </a:t>
            </a:r>
          </a:p>
        </p:txBody>
      </p:sp>
      <p:sp>
        <p:nvSpPr>
          <p:cNvPr id="13" name="Rounded Rectangle 4">
            <a:extLst>
              <a:ext uri="{FF2B5EF4-FFF2-40B4-BE49-F238E27FC236}">
                <a16:creationId xmlns:a16="http://schemas.microsoft.com/office/drawing/2014/main" id="{BF3902DF-F29C-43B0-A0C6-5A9C54C04FA0}"/>
              </a:ext>
            </a:extLst>
          </p:cNvPr>
          <p:cNvSpPr/>
          <p:nvPr/>
        </p:nvSpPr>
        <p:spPr bwMode="auto">
          <a:xfrm>
            <a:off x="4876800" y="1810872"/>
            <a:ext cx="2971800" cy="1083325"/>
          </a:xfrm>
          <a:prstGeom prst="roundRect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to emphasize critical content, use multiple examples, and non-examples</a:t>
            </a:r>
          </a:p>
        </p:txBody>
      </p:sp>
      <p:sp>
        <p:nvSpPr>
          <p:cNvPr id="14" name="Rounded Rectangle 5">
            <a:extLst>
              <a:ext uri="{FF2B5EF4-FFF2-40B4-BE49-F238E27FC236}">
                <a16:creationId xmlns:a16="http://schemas.microsoft.com/office/drawing/2014/main" id="{08B763D4-E716-4588-8ECB-0BE0ED622289}"/>
              </a:ext>
            </a:extLst>
          </p:cNvPr>
          <p:cNvSpPr/>
          <p:nvPr/>
        </p:nvSpPr>
        <p:spPr bwMode="auto">
          <a:xfrm>
            <a:off x="1676400" y="3045587"/>
            <a:ext cx="2971800" cy="1083325"/>
          </a:xfrm>
          <a:prstGeom prst="roundRect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“chunk” information into smaller elements, and memory mnemonics and tools</a:t>
            </a:r>
          </a:p>
        </p:txBody>
      </p:sp>
      <p:sp>
        <p:nvSpPr>
          <p:cNvPr id="15" name="Rounded Rectangle 6">
            <a:extLst>
              <a:ext uri="{FF2B5EF4-FFF2-40B4-BE49-F238E27FC236}">
                <a16:creationId xmlns:a16="http://schemas.microsoft.com/office/drawing/2014/main" id="{4C2B1B77-AEE6-464A-886A-355BF56E87D9}"/>
              </a:ext>
            </a:extLst>
          </p:cNvPr>
          <p:cNvSpPr/>
          <p:nvPr/>
        </p:nvSpPr>
        <p:spPr bwMode="auto">
          <a:xfrm>
            <a:off x="4876800" y="3045587"/>
            <a:ext cx="2971800" cy="1083325"/>
          </a:xfrm>
          <a:prstGeom prst="roundRect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provide a visual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organiser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to show topic sequence, but give students choice of “entry-point” </a:t>
            </a:r>
          </a:p>
        </p:txBody>
      </p:sp>
    </p:spTree>
    <p:extLst>
      <p:ext uri="{BB962C8B-B14F-4D97-AF65-F5344CB8AC3E}">
        <p14:creationId xmlns:p14="http://schemas.microsoft.com/office/powerpoint/2010/main" val="14929869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UDL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A17D081-3838-48D7-BF69-2160B9C78D2F}"/>
              </a:ext>
            </a:extLst>
          </p:cNvPr>
          <p:cNvSpPr>
            <a:spLocks noGrp="1"/>
          </p:cNvSpPr>
          <p:nvPr/>
        </p:nvSpPr>
        <p:spPr bwMode="auto">
          <a:xfrm>
            <a:off x="773400" y="67935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endParaRPr lang="en-IE" sz="2400" dirty="0">
              <a:solidFill>
                <a:srgbClr val="00B050"/>
              </a:solidFill>
            </a:endParaRPr>
          </a:p>
          <a:p>
            <a:pPr>
              <a:defRPr/>
            </a:pPr>
            <a:r>
              <a:rPr lang="en-IE" sz="2400" dirty="0">
                <a:solidFill>
                  <a:srgbClr val="00B050"/>
                </a:solidFill>
              </a:rPr>
              <a:t>Multiple means of Engagement</a:t>
            </a:r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4FA79BD-31E9-4AE4-B890-ECD911C8CB44}"/>
              </a:ext>
            </a:extLst>
          </p:cNvPr>
          <p:cNvSpPr/>
          <p:nvPr/>
        </p:nvSpPr>
        <p:spPr bwMode="auto">
          <a:xfrm>
            <a:off x="522000" y="1017724"/>
            <a:ext cx="8100000" cy="642027"/>
          </a:xfrm>
          <a:prstGeom prst="roundRect">
            <a:avLst/>
          </a:prstGeom>
          <a:noFill/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noFill/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007CE63-893C-4463-AE0F-2065AD1DCEC3}"/>
              </a:ext>
            </a:extLst>
          </p:cNvPr>
          <p:cNvSpPr txBox="1"/>
          <p:nvPr/>
        </p:nvSpPr>
        <p:spPr>
          <a:xfrm>
            <a:off x="1083449" y="1793142"/>
            <a:ext cx="7107731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IE" sz="2000" dirty="0">
                <a:solidFill>
                  <a:srgbClr val="00B050"/>
                </a:solidFill>
              </a:rPr>
              <a:t>Guideline 7: Provide options for recruiting interest</a:t>
            </a:r>
          </a:p>
          <a:p>
            <a:pPr lvl="1">
              <a:defRPr/>
            </a:pPr>
            <a:endParaRPr lang="en-IE" sz="2000" dirty="0"/>
          </a:p>
          <a:p>
            <a:pPr lvl="1">
              <a:defRPr/>
            </a:pPr>
            <a:r>
              <a:rPr lang="en-IE" sz="2000" dirty="0"/>
              <a:t>Checkpoint 7.1 - Optimize individual choice and autonomy</a:t>
            </a:r>
          </a:p>
          <a:p>
            <a:pPr lvl="1">
              <a:defRPr/>
            </a:pPr>
            <a:r>
              <a:rPr lang="en-IE" sz="2000" dirty="0"/>
              <a:t>Checkpoint 7.2 - Optimize relevance, value, and authenticity</a:t>
            </a:r>
          </a:p>
          <a:p>
            <a:pPr lvl="1">
              <a:defRPr/>
            </a:pPr>
            <a:r>
              <a:rPr lang="en-IE" sz="2000" dirty="0"/>
              <a:t>Checkpoint 7.3 - Minimize threats and distractions</a:t>
            </a:r>
          </a:p>
        </p:txBody>
      </p:sp>
    </p:spTree>
    <p:extLst>
      <p:ext uri="{BB962C8B-B14F-4D97-AF65-F5344CB8AC3E}">
        <p14:creationId xmlns:p14="http://schemas.microsoft.com/office/powerpoint/2010/main" val="2480747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UDL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A17D081-3838-48D7-BF69-2160B9C78D2F}"/>
              </a:ext>
            </a:extLst>
          </p:cNvPr>
          <p:cNvSpPr>
            <a:spLocks noGrp="1"/>
          </p:cNvSpPr>
          <p:nvPr/>
        </p:nvSpPr>
        <p:spPr bwMode="auto">
          <a:xfrm>
            <a:off x="773400" y="67935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endParaRPr lang="en-IE" sz="2400" dirty="0">
              <a:solidFill>
                <a:srgbClr val="00B050"/>
              </a:solidFill>
            </a:endParaRPr>
          </a:p>
          <a:p>
            <a:pPr>
              <a:defRPr/>
            </a:pPr>
            <a:r>
              <a:rPr lang="en-IE" sz="2400" dirty="0">
                <a:solidFill>
                  <a:srgbClr val="00B050"/>
                </a:solidFill>
              </a:rPr>
              <a:t>Multiple means of Engagement</a:t>
            </a:r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4FA79BD-31E9-4AE4-B890-ECD911C8CB44}"/>
              </a:ext>
            </a:extLst>
          </p:cNvPr>
          <p:cNvSpPr/>
          <p:nvPr/>
        </p:nvSpPr>
        <p:spPr bwMode="auto">
          <a:xfrm>
            <a:off x="522000" y="1017724"/>
            <a:ext cx="8100000" cy="642027"/>
          </a:xfrm>
          <a:prstGeom prst="roundRect">
            <a:avLst/>
          </a:prstGeom>
          <a:noFill/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noFill/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09AC39B-5C7D-4524-BC30-4DD060B0F9B3}"/>
              </a:ext>
            </a:extLst>
          </p:cNvPr>
          <p:cNvSpPr/>
          <p:nvPr/>
        </p:nvSpPr>
        <p:spPr bwMode="auto">
          <a:xfrm>
            <a:off x="1676400" y="1810872"/>
            <a:ext cx="2971800" cy="1083325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provide students with choice in terms of challenge, rewards, timing of sub-tasks.</a:t>
            </a:r>
          </a:p>
        </p:txBody>
      </p:sp>
      <p:sp>
        <p:nvSpPr>
          <p:cNvPr id="13" name="Rounded Rectangle 4">
            <a:extLst>
              <a:ext uri="{FF2B5EF4-FFF2-40B4-BE49-F238E27FC236}">
                <a16:creationId xmlns:a16="http://schemas.microsoft.com/office/drawing/2014/main" id="{BF3902DF-F29C-43B0-A0C6-5A9C54C04FA0}"/>
              </a:ext>
            </a:extLst>
          </p:cNvPr>
          <p:cNvSpPr/>
          <p:nvPr/>
        </p:nvSpPr>
        <p:spPr bwMode="auto">
          <a:xfrm>
            <a:off x="4876800" y="1810872"/>
            <a:ext cx="2971800" cy="1083325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create activities that are personalized, relevant (culturally and socially), and ability appropriate. </a:t>
            </a:r>
          </a:p>
        </p:txBody>
      </p:sp>
      <p:sp>
        <p:nvSpPr>
          <p:cNvPr id="14" name="Rounded Rectangle 5">
            <a:extLst>
              <a:ext uri="{FF2B5EF4-FFF2-40B4-BE49-F238E27FC236}">
                <a16:creationId xmlns:a16="http://schemas.microsoft.com/office/drawing/2014/main" id="{08B763D4-E716-4588-8ECB-0BE0ED622289}"/>
              </a:ext>
            </a:extLst>
          </p:cNvPr>
          <p:cNvSpPr/>
          <p:nvPr/>
        </p:nvSpPr>
        <p:spPr bwMode="auto">
          <a:xfrm>
            <a:off x="1676400" y="3045587"/>
            <a:ext cx="2971800" cy="1083325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create activities that foster problem solving, and encourage the use of imagination.</a:t>
            </a:r>
          </a:p>
        </p:txBody>
      </p:sp>
      <p:sp>
        <p:nvSpPr>
          <p:cNvPr id="15" name="Rounded Rectangle 6">
            <a:extLst>
              <a:ext uri="{FF2B5EF4-FFF2-40B4-BE49-F238E27FC236}">
                <a16:creationId xmlns:a16="http://schemas.microsoft.com/office/drawing/2014/main" id="{4C2B1B77-AEE6-464A-886A-355BF56E87D9}"/>
              </a:ext>
            </a:extLst>
          </p:cNvPr>
          <p:cNvSpPr/>
          <p:nvPr/>
        </p:nvSpPr>
        <p:spPr bwMode="auto">
          <a:xfrm>
            <a:off x="4876800" y="3045587"/>
            <a:ext cx="2971800" cy="1083325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create a supportive and accepting classroom environment.</a:t>
            </a:r>
          </a:p>
        </p:txBody>
      </p:sp>
    </p:spTree>
    <p:extLst>
      <p:ext uri="{BB962C8B-B14F-4D97-AF65-F5344CB8AC3E}">
        <p14:creationId xmlns:p14="http://schemas.microsoft.com/office/powerpoint/2010/main" val="2653102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UDL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A17D081-3838-48D7-BF69-2160B9C78D2F}"/>
              </a:ext>
            </a:extLst>
          </p:cNvPr>
          <p:cNvSpPr>
            <a:spLocks noGrp="1"/>
          </p:cNvSpPr>
          <p:nvPr/>
        </p:nvSpPr>
        <p:spPr bwMode="auto">
          <a:xfrm>
            <a:off x="773400" y="67935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endParaRPr lang="en-IE" sz="2400" dirty="0">
              <a:solidFill>
                <a:srgbClr val="00B050"/>
              </a:solidFill>
            </a:endParaRPr>
          </a:p>
          <a:p>
            <a:pPr>
              <a:defRPr/>
            </a:pPr>
            <a:r>
              <a:rPr lang="en-IE" sz="2400" dirty="0">
                <a:solidFill>
                  <a:srgbClr val="00B050"/>
                </a:solidFill>
              </a:rPr>
              <a:t>Multiple means of Engagement</a:t>
            </a:r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4FA79BD-31E9-4AE4-B890-ECD911C8CB44}"/>
              </a:ext>
            </a:extLst>
          </p:cNvPr>
          <p:cNvSpPr/>
          <p:nvPr/>
        </p:nvSpPr>
        <p:spPr bwMode="auto">
          <a:xfrm>
            <a:off x="522000" y="1017724"/>
            <a:ext cx="8100000" cy="642027"/>
          </a:xfrm>
          <a:prstGeom prst="roundRect">
            <a:avLst/>
          </a:prstGeom>
          <a:noFill/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noFill/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007CE63-893C-4463-AE0F-2065AD1DCEC3}"/>
              </a:ext>
            </a:extLst>
          </p:cNvPr>
          <p:cNvSpPr txBox="1"/>
          <p:nvPr/>
        </p:nvSpPr>
        <p:spPr>
          <a:xfrm>
            <a:off x="598200" y="1793142"/>
            <a:ext cx="809999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IE" sz="2000" dirty="0">
                <a:solidFill>
                  <a:srgbClr val="00B050"/>
                </a:solidFill>
              </a:rPr>
              <a:t>Guideline 8: Provide options for sustaining effort and persistence</a:t>
            </a:r>
          </a:p>
          <a:p>
            <a:pPr lvl="1">
              <a:defRPr/>
            </a:pPr>
            <a:endParaRPr lang="en-IE" sz="2000" dirty="0"/>
          </a:p>
          <a:p>
            <a:pPr lvl="1">
              <a:defRPr/>
            </a:pPr>
            <a:r>
              <a:rPr lang="en-IE" sz="2000" dirty="0"/>
              <a:t>Checkpoint 8.1 - Heighten salience of goals and objectives</a:t>
            </a:r>
          </a:p>
          <a:p>
            <a:pPr lvl="1">
              <a:defRPr/>
            </a:pPr>
            <a:r>
              <a:rPr lang="en-IE" sz="2000" dirty="0"/>
              <a:t>Checkpoint 8.2 - Vary demands and resources to optimize challenge</a:t>
            </a:r>
          </a:p>
          <a:p>
            <a:pPr lvl="1">
              <a:defRPr/>
            </a:pPr>
            <a:r>
              <a:rPr lang="en-IE" sz="2000" dirty="0"/>
              <a:t>Checkpoint 8.3 - Foster collaboration and community</a:t>
            </a:r>
          </a:p>
          <a:p>
            <a:pPr lvl="1">
              <a:defRPr/>
            </a:pPr>
            <a:r>
              <a:rPr lang="en-IE" sz="2000" dirty="0"/>
              <a:t>Checkpoint 8.4 - Increase mastery-oriented feedback</a:t>
            </a:r>
          </a:p>
        </p:txBody>
      </p:sp>
    </p:spTree>
    <p:extLst>
      <p:ext uri="{BB962C8B-B14F-4D97-AF65-F5344CB8AC3E}">
        <p14:creationId xmlns:p14="http://schemas.microsoft.com/office/powerpoint/2010/main" val="20079641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UDL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A17D081-3838-48D7-BF69-2160B9C78D2F}"/>
              </a:ext>
            </a:extLst>
          </p:cNvPr>
          <p:cNvSpPr>
            <a:spLocks noGrp="1"/>
          </p:cNvSpPr>
          <p:nvPr/>
        </p:nvSpPr>
        <p:spPr bwMode="auto">
          <a:xfrm>
            <a:off x="773400" y="67935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endParaRPr lang="en-IE" sz="2400" dirty="0">
              <a:solidFill>
                <a:srgbClr val="00B050"/>
              </a:solidFill>
            </a:endParaRPr>
          </a:p>
          <a:p>
            <a:pPr>
              <a:defRPr/>
            </a:pPr>
            <a:r>
              <a:rPr lang="en-IE" sz="2400" dirty="0">
                <a:solidFill>
                  <a:srgbClr val="00B050"/>
                </a:solidFill>
              </a:rPr>
              <a:t>Multiple means of Engagement</a:t>
            </a:r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4FA79BD-31E9-4AE4-B890-ECD911C8CB44}"/>
              </a:ext>
            </a:extLst>
          </p:cNvPr>
          <p:cNvSpPr/>
          <p:nvPr/>
        </p:nvSpPr>
        <p:spPr bwMode="auto">
          <a:xfrm>
            <a:off x="522000" y="1017724"/>
            <a:ext cx="8100000" cy="642027"/>
          </a:xfrm>
          <a:prstGeom prst="roundRect">
            <a:avLst/>
          </a:prstGeom>
          <a:noFill/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noFill/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09AC39B-5C7D-4524-BC30-4DD060B0F9B3}"/>
              </a:ext>
            </a:extLst>
          </p:cNvPr>
          <p:cNvSpPr/>
          <p:nvPr/>
        </p:nvSpPr>
        <p:spPr bwMode="auto">
          <a:xfrm>
            <a:off x="1676400" y="1810872"/>
            <a:ext cx="2971800" cy="1083325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encourage students to define and focus on goals; and explore what excellence means.</a:t>
            </a:r>
          </a:p>
        </p:txBody>
      </p:sp>
      <p:sp>
        <p:nvSpPr>
          <p:cNvPr id="13" name="Rounded Rectangle 4">
            <a:extLst>
              <a:ext uri="{FF2B5EF4-FFF2-40B4-BE49-F238E27FC236}">
                <a16:creationId xmlns:a16="http://schemas.microsoft.com/office/drawing/2014/main" id="{BF3902DF-F29C-43B0-A0C6-5A9C54C04FA0}"/>
              </a:ext>
            </a:extLst>
          </p:cNvPr>
          <p:cNvSpPr/>
          <p:nvPr/>
        </p:nvSpPr>
        <p:spPr bwMode="auto">
          <a:xfrm>
            <a:off x="4876800" y="1810872"/>
            <a:ext cx="2971800" cy="1083325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focus less on external evaluation, and focus on effort and improvement in meeting standards.</a:t>
            </a:r>
          </a:p>
        </p:txBody>
      </p:sp>
      <p:sp>
        <p:nvSpPr>
          <p:cNvPr id="14" name="Rounded Rectangle 5">
            <a:extLst>
              <a:ext uri="{FF2B5EF4-FFF2-40B4-BE49-F238E27FC236}">
                <a16:creationId xmlns:a16="http://schemas.microsoft.com/office/drawing/2014/main" id="{08B763D4-E716-4588-8ECB-0BE0ED622289}"/>
              </a:ext>
            </a:extLst>
          </p:cNvPr>
          <p:cNvSpPr/>
          <p:nvPr/>
        </p:nvSpPr>
        <p:spPr bwMode="auto">
          <a:xfrm>
            <a:off x="1676400" y="3045587"/>
            <a:ext cx="2971800" cy="1083325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use peer-review and peer-tutoring. Create rubrics and guides for groupwork.</a:t>
            </a:r>
          </a:p>
        </p:txBody>
      </p:sp>
      <p:sp>
        <p:nvSpPr>
          <p:cNvPr id="15" name="Rounded Rectangle 6">
            <a:extLst>
              <a:ext uri="{FF2B5EF4-FFF2-40B4-BE49-F238E27FC236}">
                <a16:creationId xmlns:a16="http://schemas.microsoft.com/office/drawing/2014/main" id="{4C2B1B77-AEE6-464A-886A-355BF56E87D9}"/>
              </a:ext>
            </a:extLst>
          </p:cNvPr>
          <p:cNvSpPr/>
          <p:nvPr/>
        </p:nvSpPr>
        <p:spPr bwMode="auto">
          <a:xfrm>
            <a:off x="4876800" y="3045587"/>
            <a:ext cx="2971800" cy="1083325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provide feedback that is frequent, timely, and relevant. Also that </a:t>
            </a:r>
            <a:r>
              <a:rPr lang="en-US" sz="1600" dirty="0" err="1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emphasises</a:t>
            </a:r>
            <a:r>
              <a:rPr lang="en-US" sz="16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effort and improvement.</a:t>
            </a:r>
          </a:p>
        </p:txBody>
      </p:sp>
    </p:spTree>
    <p:extLst>
      <p:ext uri="{BB962C8B-B14F-4D97-AF65-F5344CB8AC3E}">
        <p14:creationId xmlns:p14="http://schemas.microsoft.com/office/powerpoint/2010/main" val="3610578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UDL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/>
              <a:t>What is a “system view”?</a:t>
            </a:r>
          </a:p>
          <a:p>
            <a:r>
              <a:rPr lang="en-US" sz="2400" dirty="0"/>
              <a:t>The system is a box …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</p:spTree>
    <p:extLst>
      <p:ext uri="{BB962C8B-B14F-4D97-AF65-F5344CB8AC3E}">
        <p14:creationId xmlns:p14="http://schemas.microsoft.com/office/powerpoint/2010/main" val="22068933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UDL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A17D081-3838-48D7-BF69-2160B9C78D2F}"/>
              </a:ext>
            </a:extLst>
          </p:cNvPr>
          <p:cNvSpPr>
            <a:spLocks noGrp="1"/>
          </p:cNvSpPr>
          <p:nvPr/>
        </p:nvSpPr>
        <p:spPr bwMode="auto">
          <a:xfrm>
            <a:off x="773400" y="67935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endParaRPr lang="en-IE" sz="2400" dirty="0">
              <a:solidFill>
                <a:srgbClr val="00B050"/>
              </a:solidFill>
            </a:endParaRPr>
          </a:p>
          <a:p>
            <a:pPr>
              <a:defRPr/>
            </a:pPr>
            <a:r>
              <a:rPr lang="en-IE" sz="2400" dirty="0">
                <a:solidFill>
                  <a:srgbClr val="00B050"/>
                </a:solidFill>
              </a:rPr>
              <a:t>Multiple means of Engagement</a:t>
            </a:r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4FA79BD-31E9-4AE4-B890-ECD911C8CB44}"/>
              </a:ext>
            </a:extLst>
          </p:cNvPr>
          <p:cNvSpPr/>
          <p:nvPr/>
        </p:nvSpPr>
        <p:spPr bwMode="auto">
          <a:xfrm>
            <a:off x="522000" y="1017724"/>
            <a:ext cx="8100000" cy="642027"/>
          </a:xfrm>
          <a:prstGeom prst="roundRect">
            <a:avLst/>
          </a:prstGeom>
          <a:noFill/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noFill/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007CE63-893C-4463-AE0F-2065AD1DCEC3}"/>
              </a:ext>
            </a:extLst>
          </p:cNvPr>
          <p:cNvSpPr txBox="1"/>
          <p:nvPr/>
        </p:nvSpPr>
        <p:spPr>
          <a:xfrm>
            <a:off x="598200" y="1793142"/>
            <a:ext cx="809999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US" sz="2000" dirty="0">
                <a:solidFill>
                  <a:srgbClr val="00B050"/>
                </a:solidFill>
              </a:rPr>
              <a:t>Guideline 9: Provide options for self-regulation</a:t>
            </a:r>
          </a:p>
          <a:p>
            <a:pPr lvl="1"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lvl="1">
              <a:defRPr/>
            </a:pPr>
            <a:r>
              <a:rPr lang="en-US" sz="2000" dirty="0">
                <a:solidFill>
                  <a:schemeClr val="tx1"/>
                </a:solidFill>
              </a:rPr>
              <a:t>Checkpoint 9.1 - Promote expectations and beliefs that optimize motivation</a:t>
            </a:r>
          </a:p>
          <a:p>
            <a:pPr lvl="1">
              <a:defRPr/>
            </a:pPr>
            <a:r>
              <a:rPr lang="en-US" sz="2000" dirty="0">
                <a:solidFill>
                  <a:schemeClr val="tx1"/>
                </a:solidFill>
              </a:rPr>
              <a:t>Checkpoint 9.2 - Facilitate personal coping skills and strategies</a:t>
            </a:r>
          </a:p>
          <a:p>
            <a:pPr lvl="1">
              <a:defRPr/>
            </a:pPr>
            <a:r>
              <a:rPr lang="en-US" sz="2000" dirty="0">
                <a:solidFill>
                  <a:schemeClr val="tx1"/>
                </a:solidFill>
              </a:rPr>
              <a:t>Checkpoint 9.3 - Develop self-assessment and reflection</a:t>
            </a:r>
          </a:p>
        </p:txBody>
      </p:sp>
    </p:spTree>
    <p:extLst>
      <p:ext uri="{BB962C8B-B14F-4D97-AF65-F5344CB8AC3E}">
        <p14:creationId xmlns:p14="http://schemas.microsoft.com/office/powerpoint/2010/main" val="4806847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UDL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A17D081-3838-48D7-BF69-2160B9C78D2F}"/>
              </a:ext>
            </a:extLst>
          </p:cNvPr>
          <p:cNvSpPr>
            <a:spLocks noGrp="1"/>
          </p:cNvSpPr>
          <p:nvPr/>
        </p:nvSpPr>
        <p:spPr bwMode="auto">
          <a:xfrm>
            <a:off x="773400" y="67935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endParaRPr lang="en-IE" sz="2400" dirty="0">
              <a:solidFill>
                <a:srgbClr val="00B050"/>
              </a:solidFill>
            </a:endParaRPr>
          </a:p>
          <a:p>
            <a:pPr>
              <a:defRPr/>
            </a:pPr>
            <a:r>
              <a:rPr lang="en-IE" sz="2400" dirty="0">
                <a:solidFill>
                  <a:srgbClr val="00B050"/>
                </a:solidFill>
              </a:rPr>
              <a:t>Multiple means of Engagement</a:t>
            </a:r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4FA79BD-31E9-4AE4-B890-ECD911C8CB44}"/>
              </a:ext>
            </a:extLst>
          </p:cNvPr>
          <p:cNvSpPr/>
          <p:nvPr/>
        </p:nvSpPr>
        <p:spPr bwMode="auto">
          <a:xfrm>
            <a:off x="522000" y="1017724"/>
            <a:ext cx="8100000" cy="642027"/>
          </a:xfrm>
          <a:prstGeom prst="roundRect">
            <a:avLst/>
          </a:prstGeom>
          <a:noFill/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noFill/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09AC39B-5C7D-4524-BC30-4DD060B0F9B3}"/>
              </a:ext>
            </a:extLst>
          </p:cNvPr>
          <p:cNvSpPr/>
          <p:nvPr/>
        </p:nvSpPr>
        <p:spPr bwMode="auto">
          <a:xfrm>
            <a:off x="1676400" y="1810872"/>
            <a:ext cx="2971800" cy="1083325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create guides and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checksheets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to reduce frustration, and to keep on-task in spite of distractions.</a:t>
            </a:r>
          </a:p>
        </p:txBody>
      </p:sp>
      <p:sp>
        <p:nvSpPr>
          <p:cNvPr id="13" name="Rounded Rectangle 4">
            <a:extLst>
              <a:ext uri="{FF2B5EF4-FFF2-40B4-BE49-F238E27FC236}">
                <a16:creationId xmlns:a16="http://schemas.microsoft.com/office/drawing/2014/main" id="{BF3902DF-F29C-43B0-A0C6-5A9C54C04FA0}"/>
              </a:ext>
            </a:extLst>
          </p:cNvPr>
          <p:cNvSpPr/>
          <p:nvPr/>
        </p:nvSpPr>
        <p:spPr bwMode="auto">
          <a:xfrm>
            <a:off x="4876800" y="1810872"/>
            <a:ext cx="2971800" cy="1083325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use real life examples or simulations to demonstrate coping skills.</a:t>
            </a:r>
          </a:p>
        </p:txBody>
      </p:sp>
      <p:sp>
        <p:nvSpPr>
          <p:cNvPr id="14" name="Rounded Rectangle 5">
            <a:extLst>
              <a:ext uri="{FF2B5EF4-FFF2-40B4-BE49-F238E27FC236}">
                <a16:creationId xmlns:a16="http://schemas.microsoft.com/office/drawing/2014/main" id="{08B763D4-E716-4588-8ECB-0BE0ED622289}"/>
              </a:ext>
            </a:extLst>
          </p:cNvPr>
          <p:cNvSpPr/>
          <p:nvPr/>
        </p:nvSpPr>
        <p:spPr bwMode="auto">
          <a:xfrm>
            <a:off x="1676400" y="3045587"/>
            <a:ext cx="2971800" cy="1083325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assist students in overcoming specific topics that they have phobias about.</a:t>
            </a:r>
          </a:p>
        </p:txBody>
      </p:sp>
      <p:sp>
        <p:nvSpPr>
          <p:cNvPr id="15" name="Rounded Rectangle 6">
            <a:extLst>
              <a:ext uri="{FF2B5EF4-FFF2-40B4-BE49-F238E27FC236}">
                <a16:creationId xmlns:a16="http://schemas.microsoft.com/office/drawing/2014/main" id="{4C2B1B77-AEE6-464A-886A-355BF56E87D9}"/>
              </a:ext>
            </a:extLst>
          </p:cNvPr>
          <p:cNvSpPr/>
          <p:nvPr/>
        </p:nvSpPr>
        <p:spPr bwMode="auto">
          <a:xfrm>
            <a:off x="4876800" y="3045587"/>
            <a:ext cx="2971800" cy="1083325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assist the students in identifying their personal goals, and their own strengths and weaknesses.</a:t>
            </a:r>
          </a:p>
        </p:txBody>
      </p:sp>
    </p:spTree>
    <p:extLst>
      <p:ext uri="{BB962C8B-B14F-4D97-AF65-F5344CB8AC3E}">
        <p14:creationId xmlns:p14="http://schemas.microsoft.com/office/powerpoint/2010/main" val="18189891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UDL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A17D081-3838-48D7-BF69-2160B9C78D2F}"/>
              </a:ext>
            </a:extLst>
          </p:cNvPr>
          <p:cNvSpPr>
            <a:spLocks noGrp="1"/>
          </p:cNvSpPr>
          <p:nvPr/>
        </p:nvSpPr>
        <p:spPr bwMode="auto">
          <a:xfrm>
            <a:off x="773400" y="67935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endParaRPr lang="en-IE" sz="2400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IE" sz="2400" dirty="0">
                <a:solidFill>
                  <a:srgbClr val="0070C0"/>
                </a:solidFill>
              </a:rPr>
              <a:t>Multiple means of Expression</a:t>
            </a:r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4FA79BD-31E9-4AE4-B890-ECD911C8CB44}"/>
              </a:ext>
            </a:extLst>
          </p:cNvPr>
          <p:cNvSpPr/>
          <p:nvPr/>
        </p:nvSpPr>
        <p:spPr bwMode="auto">
          <a:xfrm>
            <a:off x="522000" y="1017724"/>
            <a:ext cx="8100000" cy="642027"/>
          </a:xfrm>
          <a:prstGeom prst="roundRect">
            <a:avLst/>
          </a:pr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noFill/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ADA40DD-2ACA-4C39-844A-ABEF9F411165}"/>
              </a:ext>
            </a:extLst>
          </p:cNvPr>
          <p:cNvSpPr txBox="1"/>
          <p:nvPr/>
        </p:nvSpPr>
        <p:spPr>
          <a:xfrm>
            <a:off x="1200441" y="2006422"/>
            <a:ext cx="691831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IE" sz="1800" dirty="0">
                <a:solidFill>
                  <a:srgbClr val="0070C0"/>
                </a:solidFill>
              </a:rPr>
              <a:t>Guideline 4: Provide options for physical action</a:t>
            </a:r>
          </a:p>
          <a:p>
            <a:pPr lvl="1">
              <a:defRPr/>
            </a:pPr>
            <a:endParaRPr lang="en-IE" sz="1800" dirty="0"/>
          </a:p>
          <a:p>
            <a:pPr lvl="1">
              <a:defRPr/>
            </a:pPr>
            <a:r>
              <a:rPr lang="en-IE" sz="1800" dirty="0"/>
              <a:t>Checkpoint 4.1 - Vary the methods for response and navigation</a:t>
            </a:r>
          </a:p>
          <a:p>
            <a:pPr lvl="1">
              <a:defRPr/>
            </a:pPr>
            <a:r>
              <a:rPr lang="en-IE" sz="1800" dirty="0"/>
              <a:t>Checkpoint 4.2 - Optimize access to tools and assistive technologies</a:t>
            </a:r>
          </a:p>
        </p:txBody>
      </p:sp>
    </p:spTree>
    <p:extLst>
      <p:ext uri="{BB962C8B-B14F-4D97-AF65-F5344CB8AC3E}">
        <p14:creationId xmlns:p14="http://schemas.microsoft.com/office/powerpoint/2010/main" val="140251147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UDL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A17D081-3838-48D7-BF69-2160B9C78D2F}"/>
              </a:ext>
            </a:extLst>
          </p:cNvPr>
          <p:cNvSpPr>
            <a:spLocks noGrp="1"/>
          </p:cNvSpPr>
          <p:nvPr/>
        </p:nvSpPr>
        <p:spPr bwMode="auto">
          <a:xfrm>
            <a:off x="773400" y="67935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endParaRPr lang="en-IE" sz="2400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IE" sz="2400" dirty="0">
                <a:solidFill>
                  <a:srgbClr val="0070C0"/>
                </a:solidFill>
              </a:rPr>
              <a:t>Multiple means of Expression</a:t>
            </a:r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4FA79BD-31E9-4AE4-B890-ECD911C8CB44}"/>
              </a:ext>
            </a:extLst>
          </p:cNvPr>
          <p:cNvSpPr/>
          <p:nvPr/>
        </p:nvSpPr>
        <p:spPr bwMode="auto">
          <a:xfrm>
            <a:off x="522000" y="1017724"/>
            <a:ext cx="8100000" cy="642027"/>
          </a:xfrm>
          <a:prstGeom prst="roundRect">
            <a:avLst/>
          </a:pr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noFill/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09AC39B-5C7D-4524-BC30-4DD060B0F9B3}"/>
              </a:ext>
            </a:extLst>
          </p:cNvPr>
          <p:cNvSpPr/>
          <p:nvPr/>
        </p:nvSpPr>
        <p:spPr bwMode="auto">
          <a:xfrm>
            <a:off x="1676400" y="1810872"/>
            <a:ext cx="2971800" cy="1083325"/>
          </a:xfrm>
          <a:prstGeom prst="round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provide alternative ways of accessing content, in terms of rate, timing, and motor action.</a:t>
            </a:r>
          </a:p>
        </p:txBody>
      </p:sp>
      <p:sp>
        <p:nvSpPr>
          <p:cNvPr id="13" name="Rounded Rectangle 4">
            <a:extLst>
              <a:ext uri="{FF2B5EF4-FFF2-40B4-BE49-F238E27FC236}">
                <a16:creationId xmlns:a16="http://schemas.microsoft.com/office/drawing/2014/main" id="{BF3902DF-F29C-43B0-A0C6-5A9C54C04FA0}"/>
              </a:ext>
            </a:extLst>
          </p:cNvPr>
          <p:cNvSpPr/>
          <p:nvPr/>
        </p:nvSpPr>
        <p:spPr bwMode="auto">
          <a:xfrm>
            <a:off x="4876800" y="1810872"/>
            <a:ext cx="2971800" cy="1083325"/>
          </a:xfrm>
          <a:prstGeom prst="round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provide alternative keystrokes for mouse actions, and access to alternative keyboards</a:t>
            </a:r>
          </a:p>
        </p:txBody>
      </p:sp>
      <p:sp>
        <p:nvSpPr>
          <p:cNvPr id="14" name="Rounded Rectangle 5">
            <a:extLst>
              <a:ext uri="{FF2B5EF4-FFF2-40B4-BE49-F238E27FC236}">
                <a16:creationId xmlns:a16="http://schemas.microsoft.com/office/drawing/2014/main" id="{08B763D4-E716-4588-8ECB-0BE0ED622289}"/>
              </a:ext>
            </a:extLst>
          </p:cNvPr>
          <p:cNvSpPr/>
          <p:nvPr/>
        </p:nvSpPr>
        <p:spPr bwMode="auto">
          <a:xfrm>
            <a:off x="1676400" y="3045587"/>
            <a:ext cx="2971800" cy="1083325"/>
          </a:xfrm>
          <a:prstGeom prst="round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only use software that works with a range of assistive technologies.</a:t>
            </a:r>
          </a:p>
        </p:txBody>
      </p:sp>
      <p:sp>
        <p:nvSpPr>
          <p:cNvPr id="15" name="Rounded Rectangle 6">
            <a:extLst>
              <a:ext uri="{FF2B5EF4-FFF2-40B4-BE49-F238E27FC236}">
                <a16:creationId xmlns:a16="http://schemas.microsoft.com/office/drawing/2014/main" id="{4C2B1B77-AEE6-464A-886A-355BF56E87D9}"/>
              </a:ext>
            </a:extLst>
          </p:cNvPr>
          <p:cNvSpPr/>
          <p:nvPr/>
        </p:nvSpPr>
        <p:spPr bwMode="auto">
          <a:xfrm>
            <a:off x="4876800" y="3045587"/>
            <a:ext cx="2971800" cy="1083325"/>
          </a:xfrm>
          <a:prstGeom prst="round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16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explore the use of switch and scanning access for your content.</a:t>
            </a:r>
            <a:endParaRPr kumimoji="0" lang="en-IE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281162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UDL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A17D081-3838-48D7-BF69-2160B9C78D2F}"/>
              </a:ext>
            </a:extLst>
          </p:cNvPr>
          <p:cNvSpPr>
            <a:spLocks noGrp="1"/>
          </p:cNvSpPr>
          <p:nvPr/>
        </p:nvSpPr>
        <p:spPr bwMode="auto">
          <a:xfrm>
            <a:off x="773400" y="67935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endParaRPr lang="en-IE" sz="2400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IE" sz="2400" dirty="0">
                <a:solidFill>
                  <a:srgbClr val="0070C0"/>
                </a:solidFill>
              </a:rPr>
              <a:t>Multiple means of Expression</a:t>
            </a:r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4FA79BD-31E9-4AE4-B890-ECD911C8CB44}"/>
              </a:ext>
            </a:extLst>
          </p:cNvPr>
          <p:cNvSpPr/>
          <p:nvPr/>
        </p:nvSpPr>
        <p:spPr bwMode="auto">
          <a:xfrm>
            <a:off x="522000" y="1017724"/>
            <a:ext cx="8100000" cy="642027"/>
          </a:xfrm>
          <a:prstGeom prst="roundRect">
            <a:avLst/>
          </a:pr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noFill/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ADA40DD-2ACA-4C39-844A-ABEF9F411165}"/>
              </a:ext>
            </a:extLst>
          </p:cNvPr>
          <p:cNvSpPr txBox="1"/>
          <p:nvPr/>
        </p:nvSpPr>
        <p:spPr>
          <a:xfrm>
            <a:off x="1200441" y="2006422"/>
            <a:ext cx="691831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IE" sz="1800" dirty="0">
                <a:solidFill>
                  <a:srgbClr val="0070C0"/>
                </a:solidFill>
              </a:rPr>
              <a:t>Guideline 5: Provide options for expression and communication</a:t>
            </a:r>
          </a:p>
          <a:p>
            <a:pPr lvl="1">
              <a:defRPr/>
            </a:pPr>
            <a:endParaRPr lang="en-IE" sz="1800" dirty="0"/>
          </a:p>
          <a:p>
            <a:pPr lvl="1">
              <a:defRPr/>
            </a:pPr>
            <a:r>
              <a:rPr lang="en-IE" sz="1800" dirty="0"/>
              <a:t>Checkpoint 5.1 - Use multiple media for communication</a:t>
            </a:r>
          </a:p>
          <a:p>
            <a:pPr lvl="1">
              <a:defRPr/>
            </a:pPr>
            <a:r>
              <a:rPr lang="en-IE" sz="1800" dirty="0"/>
              <a:t>Checkpoint 5.2 - Use multiple tools for construction and composition</a:t>
            </a:r>
          </a:p>
          <a:p>
            <a:pPr lvl="1">
              <a:defRPr/>
            </a:pPr>
            <a:r>
              <a:rPr lang="en-IE" sz="1800" dirty="0"/>
              <a:t>Checkpoint 5.3 - Build fluencies with graduated levels of support for practice and performance</a:t>
            </a:r>
          </a:p>
        </p:txBody>
      </p:sp>
    </p:spTree>
    <p:extLst>
      <p:ext uri="{BB962C8B-B14F-4D97-AF65-F5344CB8AC3E}">
        <p14:creationId xmlns:p14="http://schemas.microsoft.com/office/powerpoint/2010/main" val="84209849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UDL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A17D081-3838-48D7-BF69-2160B9C78D2F}"/>
              </a:ext>
            </a:extLst>
          </p:cNvPr>
          <p:cNvSpPr>
            <a:spLocks noGrp="1"/>
          </p:cNvSpPr>
          <p:nvPr/>
        </p:nvSpPr>
        <p:spPr bwMode="auto">
          <a:xfrm>
            <a:off x="773400" y="67935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endParaRPr lang="en-IE" sz="2400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IE" sz="2400" dirty="0">
                <a:solidFill>
                  <a:srgbClr val="0070C0"/>
                </a:solidFill>
              </a:rPr>
              <a:t>Multiple means of Expression</a:t>
            </a:r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4FA79BD-31E9-4AE4-B890-ECD911C8CB44}"/>
              </a:ext>
            </a:extLst>
          </p:cNvPr>
          <p:cNvSpPr/>
          <p:nvPr/>
        </p:nvSpPr>
        <p:spPr bwMode="auto">
          <a:xfrm>
            <a:off x="522000" y="1017724"/>
            <a:ext cx="8100000" cy="642027"/>
          </a:xfrm>
          <a:prstGeom prst="roundRect">
            <a:avLst/>
          </a:pr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noFill/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09AC39B-5C7D-4524-BC30-4DD060B0F9B3}"/>
              </a:ext>
            </a:extLst>
          </p:cNvPr>
          <p:cNvSpPr/>
          <p:nvPr/>
        </p:nvSpPr>
        <p:spPr bwMode="auto">
          <a:xfrm>
            <a:off x="1676400" y="1810872"/>
            <a:ext cx="2971800" cy="1083325"/>
          </a:xfrm>
          <a:prstGeom prst="round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consider using text, speech, drawing, film, music, dance, visual art, sculpture.</a:t>
            </a:r>
          </a:p>
        </p:txBody>
      </p:sp>
      <p:sp>
        <p:nvSpPr>
          <p:cNvPr id="13" name="Rounded Rectangle 4">
            <a:extLst>
              <a:ext uri="{FF2B5EF4-FFF2-40B4-BE49-F238E27FC236}">
                <a16:creationId xmlns:a16="http://schemas.microsoft.com/office/drawing/2014/main" id="{BF3902DF-F29C-43B0-A0C6-5A9C54C04FA0}"/>
              </a:ext>
            </a:extLst>
          </p:cNvPr>
          <p:cNvSpPr/>
          <p:nvPr/>
        </p:nvSpPr>
        <p:spPr bwMode="auto">
          <a:xfrm>
            <a:off x="4876800" y="1810872"/>
            <a:ext cx="2971800" cy="1083325"/>
          </a:xfrm>
          <a:prstGeom prst="round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use social media, interactive web tools, simulations, chats, animations.</a:t>
            </a:r>
          </a:p>
        </p:txBody>
      </p:sp>
      <p:sp>
        <p:nvSpPr>
          <p:cNvPr id="14" name="Rounded Rectangle 5">
            <a:extLst>
              <a:ext uri="{FF2B5EF4-FFF2-40B4-BE49-F238E27FC236}">
                <a16:creationId xmlns:a16="http://schemas.microsoft.com/office/drawing/2014/main" id="{08B763D4-E716-4588-8ECB-0BE0ED622289}"/>
              </a:ext>
            </a:extLst>
          </p:cNvPr>
          <p:cNvSpPr/>
          <p:nvPr/>
        </p:nvSpPr>
        <p:spPr bwMode="auto">
          <a:xfrm>
            <a:off x="1676400" y="3045587"/>
            <a:ext cx="2971800" cy="1083325"/>
          </a:xfrm>
          <a:prstGeom prst="round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provide sample sentences, and sentence starters. Use concept mapping tools. </a:t>
            </a:r>
          </a:p>
        </p:txBody>
      </p:sp>
      <p:sp>
        <p:nvSpPr>
          <p:cNvPr id="15" name="Rounded Rectangle 6">
            <a:extLst>
              <a:ext uri="{FF2B5EF4-FFF2-40B4-BE49-F238E27FC236}">
                <a16:creationId xmlns:a16="http://schemas.microsoft.com/office/drawing/2014/main" id="{4C2B1B77-AEE6-464A-886A-355BF56E87D9}"/>
              </a:ext>
            </a:extLst>
          </p:cNvPr>
          <p:cNvSpPr/>
          <p:nvPr/>
        </p:nvSpPr>
        <p:spPr bwMode="auto">
          <a:xfrm>
            <a:off x="4876800" y="3045587"/>
            <a:ext cx="2971800" cy="1083325"/>
          </a:xfrm>
          <a:prstGeom prst="round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provide multiple model solutions to real problems, and differentiated feedback.</a:t>
            </a:r>
          </a:p>
        </p:txBody>
      </p:sp>
    </p:spTree>
    <p:extLst>
      <p:ext uri="{BB962C8B-B14F-4D97-AF65-F5344CB8AC3E}">
        <p14:creationId xmlns:p14="http://schemas.microsoft.com/office/powerpoint/2010/main" val="417701866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UDL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A17D081-3838-48D7-BF69-2160B9C78D2F}"/>
              </a:ext>
            </a:extLst>
          </p:cNvPr>
          <p:cNvSpPr>
            <a:spLocks noGrp="1"/>
          </p:cNvSpPr>
          <p:nvPr/>
        </p:nvSpPr>
        <p:spPr bwMode="auto">
          <a:xfrm>
            <a:off x="773400" y="67935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endParaRPr lang="en-IE" sz="2400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IE" sz="2400" dirty="0">
                <a:solidFill>
                  <a:srgbClr val="0070C0"/>
                </a:solidFill>
              </a:rPr>
              <a:t>Multiple means of Expression</a:t>
            </a:r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4FA79BD-31E9-4AE4-B890-ECD911C8CB44}"/>
              </a:ext>
            </a:extLst>
          </p:cNvPr>
          <p:cNvSpPr/>
          <p:nvPr/>
        </p:nvSpPr>
        <p:spPr bwMode="auto">
          <a:xfrm>
            <a:off x="522000" y="1017724"/>
            <a:ext cx="8100000" cy="642027"/>
          </a:xfrm>
          <a:prstGeom prst="roundRect">
            <a:avLst/>
          </a:pr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noFill/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ADA40DD-2ACA-4C39-844A-ABEF9F411165}"/>
              </a:ext>
            </a:extLst>
          </p:cNvPr>
          <p:cNvSpPr txBox="1"/>
          <p:nvPr/>
        </p:nvSpPr>
        <p:spPr>
          <a:xfrm>
            <a:off x="1200441" y="2006422"/>
            <a:ext cx="691831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IE" sz="1800" dirty="0">
                <a:solidFill>
                  <a:srgbClr val="0070C0"/>
                </a:solidFill>
              </a:rPr>
              <a:t>Guideline 6: Provide options for executive functions</a:t>
            </a:r>
          </a:p>
          <a:p>
            <a:pPr lvl="1">
              <a:defRPr/>
            </a:pPr>
            <a:endParaRPr lang="en-IE" sz="1800" dirty="0"/>
          </a:p>
          <a:p>
            <a:pPr lvl="1">
              <a:defRPr/>
            </a:pPr>
            <a:r>
              <a:rPr lang="en-IE" sz="1800" dirty="0"/>
              <a:t>Checkpoint 6.1 - Guide appropriate goal-setting</a:t>
            </a:r>
          </a:p>
          <a:p>
            <a:pPr lvl="1">
              <a:defRPr/>
            </a:pPr>
            <a:r>
              <a:rPr lang="en-IE" sz="1800" dirty="0"/>
              <a:t>Checkpoint 6.2 - Support planning and strategy development</a:t>
            </a:r>
          </a:p>
          <a:p>
            <a:pPr lvl="1">
              <a:defRPr/>
            </a:pPr>
            <a:r>
              <a:rPr lang="en-IE" sz="1800" dirty="0"/>
              <a:t>Checkpoint 6.3 - Facilitate managing information and resources</a:t>
            </a:r>
          </a:p>
          <a:p>
            <a:pPr lvl="1">
              <a:defRPr/>
            </a:pPr>
            <a:r>
              <a:rPr lang="en-IE" sz="1800" dirty="0"/>
              <a:t>Checkpoint 6.4 - Enhance capacity for monitoring progress</a:t>
            </a:r>
          </a:p>
        </p:txBody>
      </p:sp>
    </p:spTree>
    <p:extLst>
      <p:ext uri="{BB962C8B-B14F-4D97-AF65-F5344CB8AC3E}">
        <p14:creationId xmlns:p14="http://schemas.microsoft.com/office/powerpoint/2010/main" val="209860508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UDL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A17D081-3838-48D7-BF69-2160B9C78D2F}"/>
              </a:ext>
            </a:extLst>
          </p:cNvPr>
          <p:cNvSpPr>
            <a:spLocks noGrp="1"/>
          </p:cNvSpPr>
          <p:nvPr/>
        </p:nvSpPr>
        <p:spPr bwMode="auto">
          <a:xfrm>
            <a:off x="773400" y="67935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DA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endParaRPr lang="en-IE" sz="2400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IE" sz="2400" dirty="0">
                <a:solidFill>
                  <a:srgbClr val="0070C0"/>
                </a:solidFill>
              </a:rPr>
              <a:t>Multiple means of Expression</a:t>
            </a:r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4FA79BD-31E9-4AE4-B890-ECD911C8CB44}"/>
              </a:ext>
            </a:extLst>
          </p:cNvPr>
          <p:cNvSpPr/>
          <p:nvPr/>
        </p:nvSpPr>
        <p:spPr bwMode="auto">
          <a:xfrm>
            <a:off x="522000" y="1017724"/>
            <a:ext cx="8100000" cy="642027"/>
          </a:xfrm>
          <a:prstGeom prst="roundRect">
            <a:avLst/>
          </a:pr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noFill/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09AC39B-5C7D-4524-BC30-4DD060B0F9B3}"/>
              </a:ext>
            </a:extLst>
          </p:cNvPr>
          <p:cNvSpPr/>
          <p:nvPr/>
        </p:nvSpPr>
        <p:spPr bwMode="auto">
          <a:xfrm>
            <a:off x="1676400" y="1810872"/>
            <a:ext cx="2971800" cy="1083325"/>
          </a:xfrm>
          <a:prstGeom prst="round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create guides and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checksheets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to identify milestones, and to help estimate effort.</a:t>
            </a:r>
          </a:p>
        </p:txBody>
      </p:sp>
      <p:sp>
        <p:nvSpPr>
          <p:cNvPr id="13" name="Rounded Rectangle 4">
            <a:extLst>
              <a:ext uri="{FF2B5EF4-FFF2-40B4-BE49-F238E27FC236}">
                <a16:creationId xmlns:a16="http://schemas.microsoft.com/office/drawing/2014/main" id="{BF3902DF-F29C-43B0-A0C6-5A9C54C04FA0}"/>
              </a:ext>
            </a:extLst>
          </p:cNvPr>
          <p:cNvSpPr/>
          <p:nvPr/>
        </p:nvSpPr>
        <p:spPr bwMode="auto">
          <a:xfrm>
            <a:off x="4876800" y="1810872"/>
            <a:ext cx="2971800" cy="1083325"/>
          </a:xfrm>
          <a:prstGeom prst="round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create guides and </a:t>
            </a:r>
            <a:r>
              <a:rPr lang="en-US" sz="1800" dirty="0" err="1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checksheets</a:t>
            </a:r>
            <a:r>
              <a:rPr lang="en-US" sz="18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to embed points to reflect at, and point to show your work.</a:t>
            </a:r>
          </a:p>
        </p:txBody>
      </p:sp>
      <p:sp>
        <p:nvSpPr>
          <p:cNvPr id="14" name="Rounded Rectangle 5">
            <a:extLst>
              <a:ext uri="{FF2B5EF4-FFF2-40B4-BE49-F238E27FC236}">
                <a16:creationId xmlns:a16="http://schemas.microsoft.com/office/drawing/2014/main" id="{08B763D4-E716-4588-8ECB-0BE0ED622289}"/>
              </a:ext>
            </a:extLst>
          </p:cNvPr>
          <p:cNvSpPr/>
          <p:nvPr/>
        </p:nvSpPr>
        <p:spPr bwMode="auto">
          <a:xfrm>
            <a:off x="1676400" y="3045587"/>
            <a:ext cx="2971800" cy="1083325"/>
          </a:xfrm>
          <a:prstGeom prst="round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create guides and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checksheets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for notetaking, and categorizing.</a:t>
            </a:r>
          </a:p>
        </p:txBody>
      </p:sp>
      <p:sp>
        <p:nvSpPr>
          <p:cNvPr id="15" name="Rounded Rectangle 6">
            <a:extLst>
              <a:ext uri="{FF2B5EF4-FFF2-40B4-BE49-F238E27FC236}">
                <a16:creationId xmlns:a16="http://schemas.microsoft.com/office/drawing/2014/main" id="{4C2B1B77-AEE6-464A-886A-355BF56E87D9}"/>
              </a:ext>
            </a:extLst>
          </p:cNvPr>
          <p:cNvSpPr/>
          <p:nvPr/>
        </p:nvSpPr>
        <p:spPr bwMode="auto">
          <a:xfrm>
            <a:off x="4876800" y="3045587"/>
            <a:ext cx="2971800" cy="1083325"/>
          </a:xfrm>
          <a:prstGeom prst="round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create guides and </a:t>
            </a:r>
            <a:r>
              <a:rPr lang="en-US" sz="1800" dirty="0" err="1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checksheets</a:t>
            </a:r>
            <a:r>
              <a:rPr lang="en-US" sz="18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for self-assessment, and sample rubrics.</a:t>
            </a:r>
          </a:p>
        </p:txBody>
      </p:sp>
    </p:spTree>
    <p:extLst>
      <p:ext uri="{BB962C8B-B14F-4D97-AF65-F5344CB8AC3E}">
        <p14:creationId xmlns:p14="http://schemas.microsoft.com/office/powerpoint/2010/main" val="144449226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Image result for that's all folks">
            <a:extLst>
              <a:ext uri="{FF2B5EF4-FFF2-40B4-BE49-F238E27FC236}">
                <a16:creationId xmlns:a16="http://schemas.microsoft.com/office/drawing/2014/main" id="{4E5EAFC0-31C7-478B-AE1B-47A2464B55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4055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UDL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/>
              <a:t>What is a “system view”?</a:t>
            </a:r>
          </a:p>
          <a:p>
            <a:r>
              <a:rPr lang="en-US" sz="2400" dirty="0"/>
              <a:t>The system is a box …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0C92708-ABBD-4109-90F4-FAADE7352374}"/>
              </a:ext>
            </a:extLst>
          </p:cNvPr>
          <p:cNvSpPr/>
          <p:nvPr/>
        </p:nvSpPr>
        <p:spPr bwMode="auto">
          <a:xfrm>
            <a:off x="3073513" y="2174386"/>
            <a:ext cx="2996774" cy="1602601"/>
          </a:xfrm>
          <a:prstGeom prst="rect">
            <a:avLst/>
          </a:prstGeom>
          <a:solidFill>
            <a:schemeClr val="tx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3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System</a:t>
            </a:r>
          </a:p>
        </p:txBody>
      </p:sp>
    </p:spTree>
    <p:extLst>
      <p:ext uri="{BB962C8B-B14F-4D97-AF65-F5344CB8AC3E}">
        <p14:creationId xmlns:p14="http://schemas.microsoft.com/office/powerpoint/2010/main" val="594441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UDL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/>
              <a:t>What is a “system view”?</a:t>
            </a:r>
          </a:p>
          <a:p>
            <a:r>
              <a:rPr lang="en-US" sz="2400" dirty="0"/>
              <a:t>The system has inputs…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0C92708-ABBD-4109-90F4-FAADE7352374}"/>
              </a:ext>
            </a:extLst>
          </p:cNvPr>
          <p:cNvSpPr/>
          <p:nvPr/>
        </p:nvSpPr>
        <p:spPr bwMode="auto">
          <a:xfrm>
            <a:off x="3073513" y="2174386"/>
            <a:ext cx="2996774" cy="1602601"/>
          </a:xfrm>
          <a:prstGeom prst="rect">
            <a:avLst/>
          </a:prstGeom>
          <a:solidFill>
            <a:schemeClr val="tx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3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System</a:t>
            </a:r>
          </a:p>
        </p:txBody>
      </p:sp>
      <p:sp>
        <p:nvSpPr>
          <p:cNvPr id="9" name="Right Arrow 4">
            <a:extLst>
              <a:ext uri="{FF2B5EF4-FFF2-40B4-BE49-F238E27FC236}">
                <a16:creationId xmlns:a16="http://schemas.microsoft.com/office/drawing/2014/main" id="{79E843B2-04CC-47AE-ACE1-E1178354B9C3}"/>
              </a:ext>
            </a:extLst>
          </p:cNvPr>
          <p:cNvSpPr/>
          <p:nvPr/>
        </p:nvSpPr>
        <p:spPr bwMode="auto">
          <a:xfrm>
            <a:off x="1359406" y="2336092"/>
            <a:ext cx="1714107" cy="1096081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Inputs</a:t>
            </a:r>
          </a:p>
        </p:txBody>
      </p:sp>
    </p:spTree>
    <p:extLst>
      <p:ext uri="{BB962C8B-B14F-4D97-AF65-F5344CB8AC3E}">
        <p14:creationId xmlns:p14="http://schemas.microsoft.com/office/powerpoint/2010/main" val="2942980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UDL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/>
              <a:t>What is a “system view”?</a:t>
            </a:r>
          </a:p>
          <a:p>
            <a:r>
              <a:rPr lang="en-US" sz="2400" dirty="0"/>
              <a:t>The system has outputs…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0C92708-ABBD-4109-90F4-FAADE7352374}"/>
              </a:ext>
            </a:extLst>
          </p:cNvPr>
          <p:cNvSpPr/>
          <p:nvPr/>
        </p:nvSpPr>
        <p:spPr bwMode="auto">
          <a:xfrm>
            <a:off x="3073513" y="2174386"/>
            <a:ext cx="2996774" cy="1602601"/>
          </a:xfrm>
          <a:prstGeom prst="rect">
            <a:avLst/>
          </a:prstGeom>
          <a:solidFill>
            <a:schemeClr val="tx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3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System</a:t>
            </a:r>
          </a:p>
        </p:txBody>
      </p:sp>
      <p:sp>
        <p:nvSpPr>
          <p:cNvPr id="9" name="Right Arrow 4">
            <a:extLst>
              <a:ext uri="{FF2B5EF4-FFF2-40B4-BE49-F238E27FC236}">
                <a16:creationId xmlns:a16="http://schemas.microsoft.com/office/drawing/2014/main" id="{79E843B2-04CC-47AE-ACE1-E1178354B9C3}"/>
              </a:ext>
            </a:extLst>
          </p:cNvPr>
          <p:cNvSpPr/>
          <p:nvPr/>
        </p:nvSpPr>
        <p:spPr bwMode="auto">
          <a:xfrm>
            <a:off x="1359406" y="2336092"/>
            <a:ext cx="1714107" cy="1096081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Inputs</a:t>
            </a:r>
          </a:p>
        </p:txBody>
      </p:sp>
      <p:sp>
        <p:nvSpPr>
          <p:cNvPr id="10" name="Right Arrow 4">
            <a:extLst>
              <a:ext uri="{FF2B5EF4-FFF2-40B4-BE49-F238E27FC236}">
                <a16:creationId xmlns:a16="http://schemas.microsoft.com/office/drawing/2014/main" id="{4E42446D-5F7F-4172-9EA9-8D3E4D9FC417}"/>
              </a:ext>
            </a:extLst>
          </p:cNvPr>
          <p:cNvSpPr/>
          <p:nvPr/>
        </p:nvSpPr>
        <p:spPr bwMode="auto">
          <a:xfrm>
            <a:off x="6070287" y="2268706"/>
            <a:ext cx="1714107" cy="1096081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Outputs</a:t>
            </a:r>
          </a:p>
        </p:txBody>
      </p:sp>
    </p:spTree>
    <p:extLst>
      <p:ext uri="{BB962C8B-B14F-4D97-AF65-F5344CB8AC3E}">
        <p14:creationId xmlns:p14="http://schemas.microsoft.com/office/powerpoint/2010/main" val="2934483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UDL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/>
              <a:t>What is a “system view”?</a:t>
            </a:r>
          </a:p>
          <a:p>
            <a:r>
              <a:rPr lang="en-US" sz="2400" dirty="0"/>
              <a:t>And has a number of interacting process. That convert inputs to outputs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0C92708-ABBD-4109-90F4-FAADE7352374}"/>
              </a:ext>
            </a:extLst>
          </p:cNvPr>
          <p:cNvSpPr/>
          <p:nvPr/>
        </p:nvSpPr>
        <p:spPr bwMode="auto">
          <a:xfrm>
            <a:off x="3073513" y="2174386"/>
            <a:ext cx="2996774" cy="1602601"/>
          </a:xfrm>
          <a:prstGeom prst="rect">
            <a:avLst/>
          </a:prstGeom>
          <a:solidFill>
            <a:schemeClr val="tx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3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Right Arrow 4">
            <a:extLst>
              <a:ext uri="{FF2B5EF4-FFF2-40B4-BE49-F238E27FC236}">
                <a16:creationId xmlns:a16="http://schemas.microsoft.com/office/drawing/2014/main" id="{79E843B2-04CC-47AE-ACE1-E1178354B9C3}"/>
              </a:ext>
            </a:extLst>
          </p:cNvPr>
          <p:cNvSpPr/>
          <p:nvPr/>
        </p:nvSpPr>
        <p:spPr bwMode="auto">
          <a:xfrm>
            <a:off x="1359406" y="2336092"/>
            <a:ext cx="1714107" cy="1096081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Inputs</a:t>
            </a:r>
          </a:p>
        </p:txBody>
      </p:sp>
      <p:sp>
        <p:nvSpPr>
          <p:cNvPr id="10" name="Right Arrow 4">
            <a:extLst>
              <a:ext uri="{FF2B5EF4-FFF2-40B4-BE49-F238E27FC236}">
                <a16:creationId xmlns:a16="http://schemas.microsoft.com/office/drawing/2014/main" id="{4E42446D-5F7F-4172-9EA9-8D3E4D9FC417}"/>
              </a:ext>
            </a:extLst>
          </p:cNvPr>
          <p:cNvSpPr/>
          <p:nvPr/>
        </p:nvSpPr>
        <p:spPr bwMode="auto">
          <a:xfrm>
            <a:off x="6070287" y="2268706"/>
            <a:ext cx="1714107" cy="1096081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Outputs</a:t>
            </a:r>
          </a:p>
        </p:txBody>
      </p:sp>
      <p:sp>
        <p:nvSpPr>
          <p:cNvPr id="13" name="Rounded Rectangle 13">
            <a:extLst>
              <a:ext uri="{FF2B5EF4-FFF2-40B4-BE49-F238E27FC236}">
                <a16:creationId xmlns:a16="http://schemas.microsoft.com/office/drawing/2014/main" id="{5D346B61-12CE-49BC-A849-24F4A5924EE6}"/>
              </a:ext>
            </a:extLst>
          </p:cNvPr>
          <p:cNvSpPr/>
          <p:nvPr/>
        </p:nvSpPr>
        <p:spPr bwMode="auto">
          <a:xfrm>
            <a:off x="3224952" y="2243916"/>
            <a:ext cx="1138518" cy="35411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Process 1</a:t>
            </a:r>
            <a:endParaRPr kumimoji="0" lang="en-I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4" name="Rounded Rectangle 18">
            <a:extLst>
              <a:ext uri="{FF2B5EF4-FFF2-40B4-BE49-F238E27FC236}">
                <a16:creationId xmlns:a16="http://schemas.microsoft.com/office/drawing/2014/main" id="{08C9157B-CED1-44A1-8CBA-6443CE4CB556}"/>
              </a:ext>
            </a:extLst>
          </p:cNvPr>
          <p:cNvSpPr/>
          <p:nvPr/>
        </p:nvSpPr>
        <p:spPr bwMode="auto">
          <a:xfrm>
            <a:off x="3460589" y="2829188"/>
            <a:ext cx="1138518" cy="35411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Process 2</a:t>
            </a:r>
            <a:endParaRPr kumimoji="0" lang="en-I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5" name="Rounded Rectangle 19">
            <a:extLst>
              <a:ext uri="{FF2B5EF4-FFF2-40B4-BE49-F238E27FC236}">
                <a16:creationId xmlns:a16="http://schemas.microsoft.com/office/drawing/2014/main" id="{01783461-BD08-4333-A363-821A6D99EECF}"/>
              </a:ext>
            </a:extLst>
          </p:cNvPr>
          <p:cNvSpPr/>
          <p:nvPr/>
        </p:nvSpPr>
        <p:spPr bwMode="auto">
          <a:xfrm>
            <a:off x="3834748" y="3396681"/>
            <a:ext cx="1138518" cy="35411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Process 3</a:t>
            </a:r>
            <a:endParaRPr kumimoji="0" lang="en-I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" name="Rounded Rectangle 20">
            <a:extLst>
              <a:ext uri="{FF2B5EF4-FFF2-40B4-BE49-F238E27FC236}">
                <a16:creationId xmlns:a16="http://schemas.microsoft.com/office/drawing/2014/main" id="{5EF138C7-35AC-4367-815F-EE36081063D5}"/>
              </a:ext>
            </a:extLst>
          </p:cNvPr>
          <p:cNvSpPr/>
          <p:nvPr/>
        </p:nvSpPr>
        <p:spPr bwMode="auto">
          <a:xfrm>
            <a:off x="4848247" y="2224707"/>
            <a:ext cx="1138518" cy="35411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Process 4</a:t>
            </a:r>
            <a:endParaRPr kumimoji="0" lang="en-I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7" name="Rounded Rectangle 21">
            <a:extLst>
              <a:ext uri="{FF2B5EF4-FFF2-40B4-BE49-F238E27FC236}">
                <a16:creationId xmlns:a16="http://schemas.microsoft.com/office/drawing/2014/main" id="{B8A293D7-F107-46A5-A180-EC40B48A17F7}"/>
              </a:ext>
            </a:extLst>
          </p:cNvPr>
          <p:cNvSpPr/>
          <p:nvPr/>
        </p:nvSpPr>
        <p:spPr bwMode="auto">
          <a:xfrm>
            <a:off x="4858750" y="3007877"/>
            <a:ext cx="1138518" cy="35411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Process 5</a:t>
            </a:r>
            <a:endParaRPr kumimoji="0" lang="en-I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4D89751-F68C-4C01-8AA5-1A634667E495}"/>
              </a:ext>
            </a:extLst>
          </p:cNvPr>
          <p:cNvCxnSpPr>
            <a:stCxn id="16" idx="2"/>
            <a:endCxn id="17" idx="0"/>
          </p:cNvCxnSpPr>
          <p:nvPr/>
        </p:nvCxnSpPr>
        <p:spPr bwMode="auto">
          <a:xfrm>
            <a:off x="5417506" y="2578818"/>
            <a:ext cx="10503" cy="42905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8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7AB6046-DC78-4F38-9C3A-03550E988D67}"/>
              </a:ext>
            </a:extLst>
          </p:cNvPr>
          <p:cNvCxnSpPr>
            <a:stCxn id="13" idx="2"/>
            <a:endCxn id="14" idx="0"/>
          </p:cNvCxnSpPr>
          <p:nvPr/>
        </p:nvCxnSpPr>
        <p:spPr bwMode="auto">
          <a:xfrm>
            <a:off x="3794211" y="2598027"/>
            <a:ext cx="235637" cy="231161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8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E392AFE-1EA3-46F0-8FC4-EC8591E8A443}"/>
              </a:ext>
            </a:extLst>
          </p:cNvPr>
          <p:cNvCxnSpPr>
            <a:stCxn id="15" idx="3"/>
            <a:endCxn id="17" idx="2"/>
          </p:cNvCxnSpPr>
          <p:nvPr/>
        </p:nvCxnSpPr>
        <p:spPr bwMode="auto">
          <a:xfrm flipV="1">
            <a:off x="4973266" y="3361988"/>
            <a:ext cx="454743" cy="21174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8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82679E0-7D58-435B-89AA-916A329D9B9A}"/>
              </a:ext>
            </a:extLst>
          </p:cNvPr>
          <p:cNvCxnSpPr>
            <a:stCxn id="14" idx="2"/>
            <a:endCxn id="15" idx="0"/>
          </p:cNvCxnSpPr>
          <p:nvPr/>
        </p:nvCxnSpPr>
        <p:spPr bwMode="auto">
          <a:xfrm>
            <a:off x="4029848" y="3183299"/>
            <a:ext cx="374159" cy="213382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8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FE042F9-FA19-4DFB-BA08-F9285DD77D3C}"/>
              </a:ext>
            </a:extLst>
          </p:cNvPr>
          <p:cNvCxnSpPr>
            <a:stCxn id="15" idx="0"/>
            <a:endCxn id="16" idx="2"/>
          </p:cNvCxnSpPr>
          <p:nvPr/>
        </p:nvCxnSpPr>
        <p:spPr bwMode="auto">
          <a:xfrm flipV="1">
            <a:off x="4404007" y="2578818"/>
            <a:ext cx="1013499" cy="817863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8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605ACEB-542D-4FF9-A1EC-609A68CB9863}"/>
              </a:ext>
            </a:extLst>
          </p:cNvPr>
          <p:cNvCxnSpPr>
            <a:stCxn id="14" idx="0"/>
            <a:endCxn id="16" idx="1"/>
          </p:cNvCxnSpPr>
          <p:nvPr/>
        </p:nvCxnSpPr>
        <p:spPr bwMode="auto">
          <a:xfrm flipV="1">
            <a:off x="4029848" y="2401763"/>
            <a:ext cx="818399" cy="427425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8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D8DA2FC-F10B-4AA3-A8D4-85071C25A8E3}"/>
              </a:ext>
            </a:extLst>
          </p:cNvPr>
          <p:cNvCxnSpPr>
            <a:cxnSpLocks/>
            <a:stCxn id="9" idx="3"/>
            <a:endCxn id="13" idx="1"/>
          </p:cNvCxnSpPr>
          <p:nvPr/>
        </p:nvCxnSpPr>
        <p:spPr bwMode="auto">
          <a:xfrm flipV="1">
            <a:off x="3073513" y="2420972"/>
            <a:ext cx="151439" cy="463161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8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E633AE3-2201-4016-88F2-A555CB7620B8}"/>
              </a:ext>
            </a:extLst>
          </p:cNvPr>
          <p:cNvCxnSpPr>
            <a:cxnSpLocks/>
            <a:stCxn id="17" idx="3"/>
            <a:endCxn id="10" idx="1"/>
          </p:cNvCxnSpPr>
          <p:nvPr/>
        </p:nvCxnSpPr>
        <p:spPr bwMode="auto">
          <a:xfrm flipV="1">
            <a:off x="5997268" y="2816747"/>
            <a:ext cx="73019" cy="36818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808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139135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UDL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/>
              <a:t>How does this work for a person?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</p:spTree>
    <p:extLst>
      <p:ext uri="{BB962C8B-B14F-4D97-AF65-F5344CB8AC3E}">
        <p14:creationId xmlns:p14="http://schemas.microsoft.com/office/powerpoint/2010/main" val="2428817114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2126</Words>
  <Application>Microsoft Office PowerPoint</Application>
  <PresentationFormat>On-screen Show (16:9)</PresentationFormat>
  <Paragraphs>403</Paragraphs>
  <Slides>48</Slides>
  <Notes>48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1" baseType="lpstr">
      <vt:lpstr>Arial</vt:lpstr>
      <vt:lpstr>Roboto</vt:lpstr>
      <vt:lpstr>Simple Light</vt:lpstr>
      <vt:lpstr>CPD in Applied Blended Learning Technologies</vt:lpstr>
      <vt:lpstr>UDL</vt:lpstr>
      <vt:lpstr>UDL</vt:lpstr>
      <vt:lpstr>UDL</vt:lpstr>
      <vt:lpstr>UDL</vt:lpstr>
      <vt:lpstr>UDL</vt:lpstr>
      <vt:lpstr>UDL</vt:lpstr>
      <vt:lpstr>UDL</vt:lpstr>
      <vt:lpstr>UDL</vt:lpstr>
      <vt:lpstr>UDL</vt:lpstr>
      <vt:lpstr>UDL</vt:lpstr>
      <vt:lpstr>UDL</vt:lpstr>
      <vt:lpstr>UDL</vt:lpstr>
      <vt:lpstr>UDL</vt:lpstr>
      <vt:lpstr>UDL</vt:lpstr>
      <vt:lpstr>UDL</vt:lpstr>
      <vt:lpstr>UDL</vt:lpstr>
      <vt:lpstr>UDL</vt:lpstr>
      <vt:lpstr>UDL</vt:lpstr>
      <vt:lpstr>UDL</vt:lpstr>
      <vt:lpstr>UDL</vt:lpstr>
      <vt:lpstr>UDL</vt:lpstr>
      <vt:lpstr>UDL</vt:lpstr>
      <vt:lpstr>UDL</vt:lpstr>
      <vt:lpstr>UDL</vt:lpstr>
      <vt:lpstr>UDL</vt:lpstr>
      <vt:lpstr>UDL</vt:lpstr>
      <vt:lpstr>UDL</vt:lpstr>
      <vt:lpstr>PowerPoint Presentation</vt:lpstr>
      <vt:lpstr>UDL</vt:lpstr>
      <vt:lpstr>UDL</vt:lpstr>
      <vt:lpstr>UDL</vt:lpstr>
      <vt:lpstr>UDL</vt:lpstr>
      <vt:lpstr>UDL</vt:lpstr>
      <vt:lpstr>UDL</vt:lpstr>
      <vt:lpstr>UDL</vt:lpstr>
      <vt:lpstr>UDL</vt:lpstr>
      <vt:lpstr>UDL</vt:lpstr>
      <vt:lpstr>UDL</vt:lpstr>
      <vt:lpstr>UDL</vt:lpstr>
      <vt:lpstr>UDL</vt:lpstr>
      <vt:lpstr>UDL</vt:lpstr>
      <vt:lpstr>UDL</vt:lpstr>
      <vt:lpstr>UDL</vt:lpstr>
      <vt:lpstr>UDL</vt:lpstr>
      <vt:lpstr>UDL</vt:lpstr>
      <vt:lpstr>UDL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Blended Learning</dc:title>
  <cp:lastModifiedBy>Damian Gordon</cp:lastModifiedBy>
  <cp:revision>90</cp:revision>
  <dcterms:modified xsi:type="dcterms:W3CDTF">2021-04-18T21:27:45Z</dcterms:modified>
</cp:coreProperties>
</file>