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7"/>
  </p:notesMasterIdLst>
  <p:sldIdLst>
    <p:sldId id="258" r:id="rId2"/>
    <p:sldId id="459" r:id="rId3"/>
    <p:sldId id="472" r:id="rId4"/>
    <p:sldId id="474" r:id="rId5"/>
    <p:sldId id="480" r:id="rId6"/>
    <p:sldId id="483" r:id="rId7"/>
    <p:sldId id="488" r:id="rId8"/>
    <p:sldId id="489" r:id="rId9"/>
    <p:sldId id="496" r:id="rId10"/>
    <p:sldId id="490" r:id="rId11"/>
    <p:sldId id="491" r:id="rId12"/>
    <p:sldId id="492" r:id="rId13"/>
    <p:sldId id="493" r:id="rId14"/>
    <p:sldId id="494" r:id="rId15"/>
    <p:sldId id="495" r:id="rId16"/>
    <p:sldId id="504" r:id="rId17"/>
    <p:sldId id="508" r:id="rId18"/>
    <p:sldId id="524" r:id="rId19"/>
    <p:sldId id="520" r:id="rId20"/>
    <p:sldId id="525" r:id="rId21"/>
    <p:sldId id="526" r:id="rId22"/>
    <p:sldId id="531" r:id="rId23"/>
    <p:sldId id="533" r:id="rId24"/>
    <p:sldId id="541" r:id="rId25"/>
    <p:sldId id="542" r:id="rId26"/>
    <p:sldId id="544" r:id="rId27"/>
    <p:sldId id="550" r:id="rId28"/>
    <p:sldId id="553" r:id="rId29"/>
    <p:sldId id="559" r:id="rId30"/>
    <p:sldId id="562" r:id="rId31"/>
    <p:sldId id="564" r:id="rId32"/>
    <p:sldId id="569" r:id="rId33"/>
    <p:sldId id="574" r:id="rId34"/>
    <p:sldId id="586" r:id="rId35"/>
    <p:sldId id="588" r:id="rId36"/>
    <p:sldId id="594" r:id="rId37"/>
    <p:sldId id="596" r:id="rId38"/>
    <p:sldId id="627" r:id="rId39"/>
    <p:sldId id="600" r:id="rId40"/>
    <p:sldId id="608" r:id="rId41"/>
    <p:sldId id="616" r:id="rId42"/>
    <p:sldId id="609" r:id="rId43"/>
    <p:sldId id="610" r:id="rId44"/>
    <p:sldId id="611" r:id="rId45"/>
    <p:sldId id="612" r:id="rId46"/>
    <p:sldId id="613" r:id="rId47"/>
    <p:sldId id="614" r:id="rId48"/>
    <p:sldId id="615" r:id="rId49"/>
    <p:sldId id="628" r:id="rId50"/>
    <p:sldId id="604" r:id="rId51"/>
    <p:sldId id="619" r:id="rId52"/>
    <p:sldId id="629" r:id="rId53"/>
    <p:sldId id="620" r:id="rId54"/>
    <p:sldId id="643" r:id="rId55"/>
    <p:sldId id="621" r:id="rId56"/>
    <p:sldId id="622" r:id="rId57"/>
    <p:sldId id="623" r:id="rId58"/>
    <p:sldId id="624" r:id="rId59"/>
    <p:sldId id="625" r:id="rId60"/>
    <p:sldId id="644" r:id="rId61"/>
    <p:sldId id="645" r:id="rId62"/>
    <p:sldId id="646" r:id="rId63"/>
    <p:sldId id="647" r:id="rId64"/>
    <p:sldId id="630" r:id="rId65"/>
    <p:sldId id="631" r:id="rId66"/>
    <p:sldId id="632" r:id="rId67"/>
    <p:sldId id="633" r:id="rId68"/>
    <p:sldId id="634" r:id="rId69"/>
    <p:sldId id="648" r:id="rId70"/>
    <p:sldId id="663" r:id="rId71"/>
    <p:sldId id="671" r:id="rId72"/>
    <p:sldId id="664" r:id="rId73"/>
    <p:sldId id="665" r:id="rId74"/>
    <p:sldId id="666" r:id="rId75"/>
    <p:sldId id="669" r:id="rId76"/>
    <p:sldId id="668" r:id="rId77"/>
    <p:sldId id="670" r:id="rId78"/>
    <p:sldId id="667" r:id="rId79"/>
    <p:sldId id="672" r:id="rId80"/>
    <p:sldId id="673" r:id="rId81"/>
    <p:sldId id="674" r:id="rId82"/>
    <p:sldId id="675" r:id="rId83"/>
    <p:sldId id="676" r:id="rId84"/>
    <p:sldId id="677" r:id="rId85"/>
    <p:sldId id="557" r:id="rId86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76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heme" Target="theme/theme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26/02/2025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50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52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55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57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59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60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62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64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66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68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26/02/2025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26/02/2025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26/02/2025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26/02/2025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26/02/2025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26/02/2025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26/02/2025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26/02/2025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26/02/2025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26/02/2025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26/02/2025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26/02/2025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Introduction to Python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IntegerDivision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print(“10 // 7 = “, 10 //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202351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IntegerDivision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print(“10 // 7 = “, 10 //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78582" y="4149080"/>
            <a:ext cx="9433048" cy="21602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>
                <a:solidFill>
                  <a:schemeClr val="tx1"/>
                </a:solidFill>
              </a:rPr>
              <a:t>This should give us: </a:t>
            </a:r>
          </a:p>
          <a:p>
            <a:r>
              <a:rPr lang="en-IE" sz="3200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35734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IntegerDivision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print(“10 // 7 = “, 10 //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78582" y="4149080"/>
            <a:ext cx="9433048" cy="21602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>
                <a:solidFill>
                  <a:schemeClr val="tx1"/>
                </a:solidFill>
              </a:rPr>
              <a:t>This should give us: </a:t>
            </a:r>
          </a:p>
          <a:p>
            <a:r>
              <a:rPr lang="en-IE" sz="3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" name="Oval 2"/>
          <p:cNvSpPr/>
          <p:nvPr/>
        </p:nvSpPr>
        <p:spPr>
          <a:xfrm>
            <a:off x="4150990" y="3861048"/>
            <a:ext cx="5688632" cy="266429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which is how many times 7 divides evenly into 10</a:t>
            </a:r>
          </a:p>
        </p:txBody>
      </p:sp>
    </p:spTree>
    <p:extLst>
      <p:ext uri="{BB962C8B-B14F-4D97-AF65-F5344CB8AC3E}">
        <p14:creationId xmlns:p14="http://schemas.microsoft.com/office/powerpoint/2010/main" val="1894598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DivisionRemainder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print(“10 % 7 = “, 10 %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570082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DivisionRemainder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print(“10 % 7 = “, 10 %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78582" y="4149080"/>
            <a:ext cx="9433048" cy="21602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>
                <a:solidFill>
                  <a:schemeClr val="tx1"/>
                </a:solidFill>
              </a:rPr>
              <a:t>This should give us: </a:t>
            </a:r>
          </a:p>
          <a:p>
            <a:r>
              <a:rPr lang="en-IE" sz="3200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28862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DivisionRemainder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print(“10 % 7 = “, 10 %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78582" y="4149080"/>
            <a:ext cx="9433048" cy="21602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>
                <a:solidFill>
                  <a:schemeClr val="tx1"/>
                </a:solidFill>
              </a:rPr>
              <a:t>This should give us: </a:t>
            </a:r>
          </a:p>
          <a:p>
            <a:r>
              <a:rPr lang="en-IE" sz="3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" name="Oval 2"/>
          <p:cNvSpPr/>
          <p:nvPr/>
        </p:nvSpPr>
        <p:spPr>
          <a:xfrm>
            <a:off x="4150990" y="3861048"/>
            <a:ext cx="5688632" cy="266429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which is what is left over when we divide 7 into 10</a:t>
            </a:r>
          </a:p>
        </p:txBody>
      </p:sp>
    </p:spTree>
    <p:extLst>
      <p:ext uri="{BB962C8B-B14F-4D97-AF65-F5344CB8AC3E}">
        <p14:creationId xmlns:p14="http://schemas.microsoft.com/office/powerpoint/2010/main" val="3772126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VariablePrint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6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print(x)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2324500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AddOneVariablePrint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6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print(x + 1)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1237793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PrintMessage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print(“Please input a message: ”)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NewMsg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input()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NewMsg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2850233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ConvertFromCelsiusToFahrenheit</a:t>
            </a:r>
            <a:r>
              <a:rPr lang="en-IE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print(“Please input your temperature in C:”)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(input());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print(“That temperature in F is:”)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*2) + 30)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2157062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print(“Hello, World”)</a:t>
            </a:r>
          </a:p>
        </p:txBody>
      </p:sp>
    </p:spTree>
    <p:extLst>
      <p:ext uri="{BB962C8B-B14F-4D97-AF65-F5344CB8AC3E}">
        <p14:creationId xmlns:p14="http://schemas.microsoft.com/office/powerpoint/2010/main" val="1877606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607561"/>
              </p:ext>
            </p:extLst>
          </p:nvPr>
        </p:nvGraphicFramePr>
        <p:xfrm>
          <a:off x="766614" y="764704"/>
          <a:ext cx="10801200" cy="502255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5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4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7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IE" sz="4000" dirty="0"/>
                        <a:t>Convert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4000" dirty="0"/>
                        <a:t>Description</a:t>
                      </a:r>
                      <a:endParaRPr lang="en-IE" sz="28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4000" dirty="0"/>
                        <a:t>Result</a:t>
                      </a:r>
                      <a:endParaRPr lang="en-IE" sz="18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6154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err="1">
                          <a:solidFill>
                            <a:schemeClr val="bg1"/>
                          </a:solidFill>
                        </a:rPr>
                        <a:t>int</a:t>
                      </a:r>
                      <a:r>
                        <a:rPr lang="en-IE" sz="2800" dirty="0">
                          <a:solidFill>
                            <a:schemeClr val="bg1"/>
                          </a:solidFill>
                        </a:rPr>
                        <a:t>(x)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>
                          <a:solidFill>
                            <a:schemeClr val="bg1"/>
                          </a:solidFill>
                        </a:rPr>
                        <a:t>Convert variable into an</a:t>
                      </a:r>
                      <a:r>
                        <a:rPr lang="en-IE" sz="2800" baseline="0" dirty="0">
                          <a:solidFill>
                            <a:schemeClr val="bg1"/>
                          </a:solidFill>
                        </a:rPr>
                        <a:t> integer, e.g. </a:t>
                      </a:r>
                    </a:p>
                    <a:p>
                      <a:pPr algn="ctr"/>
                      <a:r>
                        <a:rPr lang="en-IE" sz="2800" baseline="0" dirty="0">
                          <a:solidFill>
                            <a:schemeClr val="bg1"/>
                          </a:solidFill>
                        </a:rPr>
                        <a:t>x = “10”</a:t>
                      </a:r>
                    </a:p>
                    <a:p>
                      <a:pPr algn="ctr"/>
                      <a:r>
                        <a:rPr lang="en-IE" sz="2800" baseline="0" dirty="0" err="1">
                          <a:solidFill>
                            <a:schemeClr val="bg1"/>
                          </a:solidFill>
                        </a:rPr>
                        <a:t>int</a:t>
                      </a:r>
                      <a:r>
                        <a:rPr lang="en-IE" sz="2800" baseline="0" dirty="0">
                          <a:solidFill>
                            <a:schemeClr val="bg1"/>
                          </a:solidFill>
                        </a:rPr>
                        <a:t>(x) 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800" baseline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IE" sz="2800" baseline="0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6154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>
                          <a:solidFill>
                            <a:schemeClr val="bg1"/>
                          </a:solidFill>
                        </a:rPr>
                        <a:t>float(x)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>
                          <a:solidFill>
                            <a:schemeClr val="bg1"/>
                          </a:solidFill>
                        </a:rPr>
                        <a:t>Convert variable into a</a:t>
                      </a:r>
                      <a:r>
                        <a:rPr lang="en-IE" sz="2800" baseline="0" dirty="0">
                          <a:solidFill>
                            <a:schemeClr val="bg1"/>
                          </a:solidFill>
                        </a:rPr>
                        <a:t> real e.g. </a:t>
                      </a:r>
                    </a:p>
                    <a:p>
                      <a:pPr algn="ctr"/>
                      <a:r>
                        <a:rPr lang="en-IE" sz="2800" baseline="0" dirty="0">
                          <a:solidFill>
                            <a:schemeClr val="bg1"/>
                          </a:solidFill>
                        </a:rPr>
                        <a:t>x = “10.5”</a:t>
                      </a:r>
                    </a:p>
                    <a:p>
                      <a:pPr algn="ctr"/>
                      <a:r>
                        <a:rPr lang="en-IE" sz="2800" baseline="0" dirty="0">
                          <a:solidFill>
                            <a:schemeClr val="bg1"/>
                          </a:solidFill>
                        </a:rPr>
                        <a:t>float(x) 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800" baseline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IE" sz="2800" baseline="0" dirty="0">
                          <a:solidFill>
                            <a:schemeClr val="bg1"/>
                          </a:solidFill>
                        </a:rPr>
                        <a:t>10.5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6154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err="1">
                          <a:solidFill>
                            <a:schemeClr val="bg1"/>
                          </a:solidFill>
                        </a:rPr>
                        <a:t>str</a:t>
                      </a:r>
                      <a:r>
                        <a:rPr lang="en-IE" sz="2800" dirty="0">
                          <a:solidFill>
                            <a:schemeClr val="bg1"/>
                          </a:solidFill>
                        </a:rPr>
                        <a:t>(x)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>
                          <a:solidFill>
                            <a:schemeClr val="bg1"/>
                          </a:solidFill>
                        </a:rPr>
                        <a:t>Convert variable into an</a:t>
                      </a:r>
                      <a:r>
                        <a:rPr lang="en-IE" sz="2800" baseline="0" dirty="0">
                          <a:solidFill>
                            <a:schemeClr val="bg1"/>
                          </a:solidFill>
                        </a:rPr>
                        <a:t> string, e.g. </a:t>
                      </a:r>
                    </a:p>
                    <a:p>
                      <a:pPr algn="ctr"/>
                      <a:r>
                        <a:rPr lang="en-IE" sz="2800" baseline="0" dirty="0">
                          <a:solidFill>
                            <a:schemeClr val="bg1"/>
                          </a:solidFill>
                        </a:rPr>
                        <a:t>x = 10</a:t>
                      </a:r>
                    </a:p>
                    <a:p>
                      <a:pPr algn="ctr"/>
                      <a:r>
                        <a:rPr lang="en-IE" sz="2800" baseline="0" dirty="0" err="1">
                          <a:solidFill>
                            <a:schemeClr val="bg1"/>
                          </a:solidFill>
                        </a:rPr>
                        <a:t>str</a:t>
                      </a:r>
                      <a:r>
                        <a:rPr lang="en-IE" sz="2800" baseline="0" dirty="0">
                          <a:solidFill>
                            <a:schemeClr val="bg1"/>
                          </a:solidFill>
                        </a:rPr>
                        <a:t>(x) 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800" baseline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IE" sz="2800" baseline="0" dirty="0">
                          <a:solidFill>
                            <a:schemeClr val="bg1"/>
                          </a:solidFill>
                        </a:rPr>
                        <a:t>“10”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164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Using Variables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The following words cannot be used as variable names:</a:t>
            </a:r>
          </a:p>
          <a:p>
            <a:endParaRPr lang="en-IE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7179677"/>
              </p:ext>
            </p:extLst>
          </p:nvPr>
        </p:nvGraphicFramePr>
        <p:xfrm>
          <a:off x="609600" y="2636912"/>
          <a:ext cx="10971215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4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4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42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4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del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global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break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40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exec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raise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40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continue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finally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lambda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064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2559" y="2420888"/>
            <a:ext cx="5976664" cy="374441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IF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 Python the general form of the IF statement is as follows: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CONDITION: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</p:txBody>
      </p:sp>
    </p:spTree>
    <p:extLst>
      <p:ext uri="{BB962C8B-B14F-4D97-AF65-F5344CB8AC3E}">
        <p14:creationId xmlns:p14="http://schemas.microsoft.com/office/powerpoint/2010/main" val="3299931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SimpleIfStatement</a:t>
            </a:r>
            <a:r>
              <a:rPr lang="en-IE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 = 6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7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&gt; y: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print(“x is bigger”)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print(“y is bigger”)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 </a:t>
            </a:r>
          </a:p>
        </p:txBody>
      </p:sp>
    </p:spTree>
    <p:extLst>
      <p:ext uri="{BB962C8B-B14F-4D97-AF65-F5344CB8AC3E}">
        <p14:creationId xmlns:p14="http://schemas.microsoft.com/office/powerpoint/2010/main" val="4064391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IsOddOrEven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input the number\n”))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(x % 2) !=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print(x, “is odd”)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print(x, “is even”)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3440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82159"/>
              </p:ext>
            </p:extLst>
          </p:nvPr>
        </p:nvGraphicFramePr>
        <p:xfrm>
          <a:off x="2031735" y="720016"/>
          <a:ext cx="8126942" cy="522926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55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1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7749">
                <a:tc>
                  <a:txBody>
                    <a:bodyPr/>
                    <a:lstStyle/>
                    <a:p>
                      <a:pPr algn="ctr"/>
                      <a:r>
                        <a:rPr lang="en-IE" sz="3600" b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Operator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Description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!=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is not equal to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==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is equal to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&gt;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is greater than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&lt;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is less than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&gt;=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is greater than or equal to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&lt;=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is less than or equal to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174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61926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BiggerOfThree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input the first value\n”))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second the second value\n”))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second the third value\n”))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a &gt; b: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a &gt; c: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print(a, “is bigger than”, b, “ and ”, c)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print(c, “is bigger than”, a, “ and ”, c)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b &gt; c: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print(b, “is bigger than”, a, “ and ”, c)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print(c, “is bigger than”, a, “ and ”, b)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3786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2559" y="2420888"/>
            <a:ext cx="5976664" cy="410445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IF-ELIF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>
                <a:solidFill>
                  <a:schemeClr val="bg1"/>
                </a:solidFill>
              </a:rPr>
              <a:t>In Python the general form of the IF-ESIF statement is as follows: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CONDITION: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CONDITION: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CONDITION: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892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61926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MultiChoiceQuestion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input("Please input your answer:\n")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"a":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print("Wrong Answer")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"b":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print("Wrong Answer")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"c":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print("Right Answer")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"d":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print("Wrong Answer")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print("Bad Option")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10842199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2558" y="2708920"/>
            <a:ext cx="5976664" cy="23762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WHILE 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The WHILE loop works as follows: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CONDITION: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STATEMENTS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748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HelloWorldProgramJoined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print(“Hello, World” + “ I’m here”)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9016854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Print1To5: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a != 6: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a + 1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6848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Sum1To5: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 = 0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a != 6: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total = total + a   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a + 1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print(total)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5069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2558" y="2708920"/>
            <a:ext cx="5976664" cy="23762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WHILE 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The FOR loop works as follows: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RANGE: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STATEMENTS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866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Print1To5For: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range(1,6):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8615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value:"))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a - 1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b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a % b ==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b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not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8270917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FibonacciNumbers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value:"))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a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total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total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a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print(total)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26912342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Prime Checking Module 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IsItPrime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 "))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 = a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b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a % b ==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b = b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IsItPrime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6776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Main Program 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IsItPrime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== True: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print("Not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485568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Python: Arrays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In Python arrays are sometimes called “lists” or “tuple” but we’ll stick to the more commonly used term “array”.</a:t>
            </a:r>
          </a:p>
          <a:p>
            <a:r>
              <a:rPr lang="en-IE" sz="3600" dirty="0">
                <a:solidFill>
                  <a:schemeClr val="bg1"/>
                </a:solidFill>
              </a:rPr>
              <a:t>But if you see it called “list” or “tuple” in books or on the web, they mean an array.</a:t>
            </a:r>
          </a:p>
        </p:txBody>
      </p:sp>
    </p:spTree>
    <p:extLst>
      <p:ext uri="{BB962C8B-B14F-4D97-AF65-F5344CB8AC3E}">
        <p14:creationId xmlns:p14="http://schemas.microsoft.com/office/powerpoint/2010/main" val="441759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HelloWorldProgram10Times: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print(“Hello, World” * 10)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3474781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We’ll remember that an array is a collection of the same type of variables (like a set in maths).</a:t>
            </a:r>
          </a:p>
        </p:txBody>
      </p:sp>
      <p:sp>
        <p:nvSpPr>
          <p:cNvPr id="5" name="Rectangle 4"/>
          <p:cNvSpPr/>
          <p:nvPr/>
        </p:nvSpPr>
        <p:spPr>
          <a:xfrm>
            <a:off x="1486694" y="3429000"/>
            <a:ext cx="9721080" cy="7200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i="1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86694" y="3429000"/>
            <a:ext cx="720080" cy="7200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i="1" dirty="0">
                <a:solidFill>
                  <a:schemeClr val="bg1"/>
                </a:solidFill>
              </a:rPr>
              <a:t>0</a:t>
            </a:r>
            <a:endParaRPr lang="en-IE" sz="1400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6774" y="3429000"/>
            <a:ext cx="720080" cy="7200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i="1" dirty="0">
                <a:solidFill>
                  <a:schemeClr val="bg1"/>
                </a:solidFill>
              </a:rPr>
              <a:t>1</a:t>
            </a:r>
            <a:endParaRPr lang="en-IE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26854" y="3429000"/>
            <a:ext cx="720080" cy="7200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i="1" dirty="0">
                <a:solidFill>
                  <a:schemeClr val="bg1"/>
                </a:solidFill>
              </a:rPr>
              <a:t>2</a:t>
            </a:r>
            <a:endParaRPr lang="en-IE" i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46934" y="3429000"/>
            <a:ext cx="720080" cy="7200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i="1" dirty="0">
                <a:solidFill>
                  <a:schemeClr val="bg1"/>
                </a:solidFill>
              </a:rPr>
              <a:t>3</a:t>
            </a:r>
            <a:endParaRPr lang="en-IE" i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67014" y="3429000"/>
            <a:ext cx="720080" cy="7200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i="1" dirty="0">
                <a:solidFill>
                  <a:schemeClr val="bg1"/>
                </a:solidFill>
              </a:rPr>
              <a:t>4</a:t>
            </a:r>
            <a:endParaRPr lang="en-IE" i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87094" y="3429000"/>
            <a:ext cx="720080" cy="7200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i="1" dirty="0">
                <a:solidFill>
                  <a:schemeClr val="bg1"/>
                </a:solidFill>
              </a:rPr>
              <a:t>5</a:t>
            </a:r>
            <a:endParaRPr lang="en-IE" i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07174" y="3429000"/>
            <a:ext cx="720080" cy="7200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i="1" dirty="0">
                <a:solidFill>
                  <a:schemeClr val="bg1"/>
                </a:solidFill>
              </a:rPr>
              <a:t>6</a:t>
            </a:r>
            <a:endParaRPr lang="en-IE" i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87694" y="3429000"/>
            <a:ext cx="720080" cy="7200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i="1" dirty="0">
                <a:solidFill>
                  <a:schemeClr val="bg1"/>
                </a:solidFill>
              </a:rPr>
              <a:t>39</a:t>
            </a:r>
            <a:endParaRPr lang="en-IE" i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27254" y="3429000"/>
            <a:ext cx="720080" cy="7200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i="1" dirty="0">
                <a:solidFill>
                  <a:schemeClr val="bg1"/>
                </a:solidFill>
              </a:rPr>
              <a:t>7</a:t>
            </a:r>
            <a:endParaRPr lang="en-IE" i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47334" y="3429000"/>
            <a:ext cx="2520280" cy="7200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i="1" dirty="0">
                <a:solidFill>
                  <a:schemeClr val="bg1"/>
                </a:solidFill>
              </a:rPr>
              <a:t>……..…</a:t>
            </a:r>
            <a:endParaRPr lang="en-IE" i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767614" y="3429000"/>
            <a:ext cx="720080" cy="7200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i="1" dirty="0">
                <a:solidFill>
                  <a:schemeClr val="bg1"/>
                </a:solidFill>
              </a:rPr>
              <a:t>38</a:t>
            </a:r>
            <a:endParaRPr lang="en-IE" i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4566" y="3368315"/>
            <a:ext cx="1071447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86694" y="5085184"/>
            <a:ext cx="9721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486694" y="5085184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bg1"/>
                </a:solidFill>
              </a:rPr>
              <a:t>44</a:t>
            </a:r>
            <a:endParaRPr lang="en-IE" sz="14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06774" y="5085184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bg1"/>
                </a:solidFill>
              </a:rPr>
              <a:t>23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26854" y="5085184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bg1"/>
                </a:solidFill>
              </a:rPr>
              <a:t>42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46934" y="5085184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bg1"/>
                </a:solidFill>
              </a:rPr>
              <a:t>33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67014" y="5085184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bg1"/>
                </a:solidFill>
              </a:rPr>
              <a:t>16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87094" y="5085184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bg1"/>
                </a:solidFill>
              </a:rPr>
              <a:t>54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807174" y="5085184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bg1"/>
                </a:solidFill>
              </a:rPr>
              <a:t>34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487694" y="5085184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bg1"/>
                </a:solidFill>
              </a:rPr>
              <a:t>82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527254" y="5085184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bg1"/>
                </a:solidFill>
              </a:rPr>
              <a:t>18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247334" y="5085184"/>
            <a:ext cx="25202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>
                <a:solidFill>
                  <a:schemeClr val="bg1"/>
                </a:solidFill>
              </a:rPr>
              <a:t>……..…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767614" y="5085184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bg1"/>
                </a:solidFill>
              </a:rPr>
              <a:t>34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34566" y="5240523"/>
            <a:ext cx="1071447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8558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To declare an zero-filled array in Python we can do the following:</a:t>
            </a:r>
          </a:p>
          <a:p>
            <a:endParaRPr lang="en-IE" sz="3600" dirty="0">
              <a:solidFill>
                <a:schemeClr val="bg1"/>
              </a:solidFill>
            </a:endParaRPr>
          </a:p>
          <a:p>
            <a:endParaRPr lang="en-IE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[0 for x in range(8)]</a:t>
            </a:r>
          </a:p>
          <a:p>
            <a:pPr marL="0" indent="0">
              <a:buNone/>
            </a:pP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7772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To declare an array with values in Python:</a:t>
            </a:r>
          </a:p>
          <a:p>
            <a:endParaRPr lang="en-IE" sz="3600" dirty="0">
              <a:solidFill>
                <a:schemeClr val="bg1"/>
              </a:solidFill>
            </a:endParaRPr>
          </a:p>
          <a:p>
            <a:endParaRPr lang="en-IE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[44, 23, 42, 33, 16, 54, 34, 18]</a:t>
            </a:r>
          </a:p>
        </p:txBody>
      </p:sp>
    </p:spTree>
    <p:extLst>
      <p:ext uri="{BB962C8B-B14F-4D97-AF65-F5344CB8AC3E}">
        <p14:creationId xmlns:p14="http://schemas.microsoft.com/office/powerpoint/2010/main" val="19298622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To see the first value:</a:t>
            </a:r>
          </a:p>
          <a:p>
            <a:endParaRPr lang="en-IE" sz="3600" dirty="0">
              <a:solidFill>
                <a:schemeClr val="bg1"/>
              </a:solidFill>
            </a:endParaRPr>
          </a:p>
          <a:p>
            <a:endParaRPr lang="en-IE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print(Age[0])</a:t>
            </a:r>
          </a:p>
        </p:txBody>
      </p:sp>
    </p:spTree>
    <p:extLst>
      <p:ext uri="{BB962C8B-B14F-4D97-AF65-F5344CB8AC3E}">
        <p14:creationId xmlns:p14="http://schemas.microsoft.com/office/powerpoint/2010/main" val="17431415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To see the first value:</a:t>
            </a:r>
          </a:p>
          <a:p>
            <a:endParaRPr lang="en-IE" sz="3600" dirty="0">
              <a:solidFill>
                <a:schemeClr val="bg1"/>
              </a:solidFill>
            </a:endParaRPr>
          </a:p>
          <a:p>
            <a:endParaRPr lang="en-IE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print(Age[0])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270670" y="4509120"/>
            <a:ext cx="2232248" cy="129614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400" dirty="0"/>
              <a:t>44</a:t>
            </a:r>
          </a:p>
        </p:txBody>
      </p:sp>
    </p:spTree>
    <p:extLst>
      <p:ext uri="{BB962C8B-B14F-4D97-AF65-F5344CB8AC3E}">
        <p14:creationId xmlns:p14="http://schemas.microsoft.com/office/powerpoint/2010/main" val="13843660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To see the second value:</a:t>
            </a:r>
          </a:p>
          <a:p>
            <a:endParaRPr lang="en-IE" sz="3600" dirty="0">
              <a:solidFill>
                <a:schemeClr val="bg1"/>
              </a:solidFill>
            </a:endParaRPr>
          </a:p>
          <a:p>
            <a:endParaRPr lang="en-IE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print(Age[1])</a:t>
            </a:r>
          </a:p>
        </p:txBody>
      </p:sp>
    </p:spTree>
    <p:extLst>
      <p:ext uri="{BB962C8B-B14F-4D97-AF65-F5344CB8AC3E}">
        <p14:creationId xmlns:p14="http://schemas.microsoft.com/office/powerpoint/2010/main" val="25893543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To see the second value:</a:t>
            </a:r>
          </a:p>
          <a:p>
            <a:endParaRPr lang="en-IE" sz="3600" dirty="0">
              <a:solidFill>
                <a:schemeClr val="bg1"/>
              </a:solidFill>
            </a:endParaRPr>
          </a:p>
          <a:p>
            <a:endParaRPr lang="en-IE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print(Age[1])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270670" y="4509120"/>
            <a:ext cx="2232248" cy="129614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400" dirty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32017587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To see the last value:</a:t>
            </a:r>
          </a:p>
          <a:p>
            <a:endParaRPr lang="en-IE" sz="3600" dirty="0">
              <a:solidFill>
                <a:schemeClr val="bg1"/>
              </a:solidFill>
            </a:endParaRPr>
          </a:p>
          <a:p>
            <a:endParaRPr lang="en-IE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print(Age[7])</a:t>
            </a:r>
          </a:p>
        </p:txBody>
      </p:sp>
    </p:spTree>
    <p:extLst>
      <p:ext uri="{BB962C8B-B14F-4D97-AF65-F5344CB8AC3E}">
        <p14:creationId xmlns:p14="http://schemas.microsoft.com/office/powerpoint/2010/main" val="13492706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To see the last value:</a:t>
            </a:r>
          </a:p>
          <a:p>
            <a:endParaRPr lang="en-IE" sz="3600" dirty="0">
              <a:solidFill>
                <a:schemeClr val="bg1"/>
              </a:solidFill>
            </a:endParaRPr>
          </a:p>
          <a:p>
            <a:endParaRPr lang="en-IE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print(Age[7])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270670" y="4509120"/>
            <a:ext cx="2232248" cy="129614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400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271278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To print out all the values in the array:</a:t>
            </a:r>
          </a:p>
          <a:p>
            <a:endParaRPr lang="en-IE" sz="3600" dirty="0">
              <a:solidFill>
                <a:schemeClr val="bg1"/>
              </a:solidFill>
            </a:endParaRPr>
          </a:p>
          <a:p>
            <a:endParaRPr lang="en-I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58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055137"/>
              </p:ext>
            </p:extLst>
          </p:nvPr>
        </p:nvGraphicFramePr>
        <p:xfrm>
          <a:off x="609600" y="692696"/>
          <a:ext cx="10971214" cy="547260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485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5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/>
                        <a:t>Code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/>
                        <a:t>Description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>
                          <a:solidFill>
                            <a:schemeClr val="bg1"/>
                          </a:solidFill>
                        </a:rPr>
                        <a:t>\\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>
                          <a:solidFill>
                            <a:schemeClr val="bg1"/>
                          </a:solidFill>
                        </a:rPr>
                        <a:t>Print a backslash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>
                          <a:solidFill>
                            <a:schemeClr val="bg1"/>
                          </a:solidFill>
                        </a:rPr>
                        <a:t>\’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>
                          <a:solidFill>
                            <a:schemeClr val="bg1"/>
                          </a:solidFill>
                        </a:rPr>
                        <a:t>Print a single</a:t>
                      </a:r>
                      <a:r>
                        <a:rPr lang="en-IE" sz="3200" baseline="0" dirty="0">
                          <a:solidFill>
                            <a:schemeClr val="bg1"/>
                          </a:solidFill>
                        </a:rPr>
                        <a:t> quote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>
                          <a:solidFill>
                            <a:schemeClr val="bg1"/>
                          </a:solidFill>
                        </a:rPr>
                        <a:t>\”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>
                          <a:solidFill>
                            <a:schemeClr val="bg1"/>
                          </a:solidFill>
                        </a:rPr>
                        <a:t>Print a double quote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>
                          <a:solidFill>
                            <a:schemeClr val="bg1"/>
                          </a:solidFill>
                        </a:rPr>
                        <a:t>\a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>
                          <a:solidFill>
                            <a:schemeClr val="bg1"/>
                          </a:solidFill>
                        </a:rPr>
                        <a:t>Play</a:t>
                      </a:r>
                      <a:r>
                        <a:rPr lang="en-IE" sz="3200" baseline="0" dirty="0">
                          <a:solidFill>
                            <a:schemeClr val="bg1"/>
                          </a:solidFill>
                        </a:rPr>
                        <a:t> a beep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>
                          <a:solidFill>
                            <a:schemeClr val="bg1"/>
                          </a:solidFill>
                        </a:rPr>
                        <a:t>\n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>
                          <a:solidFill>
                            <a:schemeClr val="bg1"/>
                          </a:solidFill>
                        </a:rPr>
                        <a:t>Print a new line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>
                          <a:solidFill>
                            <a:schemeClr val="bg1"/>
                          </a:solidFill>
                        </a:rPr>
                        <a:t>\t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>
                          <a:solidFill>
                            <a:schemeClr val="bg1"/>
                          </a:solidFill>
                        </a:rPr>
                        <a:t>Print a tab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50946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SampleArrayProg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[44, 23, 42, 33, 16, 54, 34, 18]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range(0,8):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print(Age[a])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206120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To make that print out a bit nicer:</a:t>
            </a:r>
          </a:p>
          <a:p>
            <a:endParaRPr lang="en-IE" sz="3600" dirty="0">
              <a:solidFill>
                <a:schemeClr val="bg1"/>
              </a:solidFill>
            </a:endParaRPr>
          </a:p>
          <a:p>
            <a:endParaRPr lang="en-I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300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SampleArrayProg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[44, 23, 42, 33, 16, 54, 34, 18]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range(0,8):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print("Age[",a,"] =", Age[a])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6044211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Because Python is so cool, I can also just do the following:</a:t>
            </a:r>
          </a:p>
          <a:p>
            <a:endParaRPr lang="en-IE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print(Age)</a:t>
            </a:r>
          </a:p>
          <a:p>
            <a:endParaRPr lang="en-I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3687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Let’s add 1 to each value in the array</a:t>
            </a:r>
          </a:p>
          <a:p>
            <a:endParaRPr lang="en-I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9945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Add1ToArray: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[44, 23, 42, 33, 16, 54, 34, 18]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range(0,8):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print(Age)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Age[a] = Age[a] + 1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print(Age)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52070614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Let’s get the average value of the array</a:t>
            </a:r>
          </a:p>
          <a:p>
            <a:endParaRPr lang="en-I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6669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AverageArray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[44, 23, 42, 33, 16, 54, 34, 18]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 = 0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range(0,8):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total = total + Age[a]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AveValue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total/8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AveValue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1147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Let’s  make that better:</a:t>
            </a:r>
          </a:p>
        </p:txBody>
      </p:sp>
    </p:spTree>
    <p:extLst>
      <p:ext uri="{BB962C8B-B14F-4D97-AF65-F5344CB8AC3E}">
        <p14:creationId xmlns:p14="http://schemas.microsoft.com/office/powerpoint/2010/main" val="166233686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BetterAverageArray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[44, 23, 42, 33, 16, 54, 34, 18]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 = 0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range(0,len(Age)):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total = total + Age[a]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AveValue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total/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(Age)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AveValue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643165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AddingNumbers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print(10 + 7)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417808472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83038" y="4365104"/>
            <a:ext cx="1836204" cy="64807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Rounded Rectangle 2"/>
          <p:cNvSpPr/>
          <p:nvPr/>
        </p:nvSpPr>
        <p:spPr>
          <a:xfrm>
            <a:off x="4583038" y="2420888"/>
            <a:ext cx="1836204" cy="64807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BetterAverageArray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[44, 23, 42, 33, 16, 54, 34, 18]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 = 0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range(0,len(Age)):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total = total + Age[a]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AveValue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total/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(Age)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AveValue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07065344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To declare an array of real numbers, it’s very similar:</a:t>
            </a:r>
          </a:p>
        </p:txBody>
      </p:sp>
    </p:spTree>
    <p:extLst>
      <p:ext uri="{BB962C8B-B14F-4D97-AF65-F5344CB8AC3E}">
        <p14:creationId xmlns:p14="http://schemas.microsoft.com/office/powerpoint/2010/main" val="309372530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BetterAverageArrayReal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BankBal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[44.44,423.33,545.23,423.3,121.6,32.4,121.4,13.8]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 = 0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range(0,len(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BankBal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total = total +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BankBal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[a]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AveValue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total/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BankBal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AveValue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82626658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To declare an array of characters, it’s very similar:</a:t>
            </a:r>
          </a:p>
        </p:txBody>
      </p:sp>
    </p:spTree>
    <p:extLst>
      <p:ext uri="{BB962C8B-B14F-4D97-AF65-F5344CB8AC3E}">
        <p14:creationId xmlns:p14="http://schemas.microsoft.com/office/powerpoint/2010/main" val="429287095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BetterAverageArrayChar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letters = ['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d','g','e','s','b','j','r','j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range(0,len(letters)):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print(letters[a])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40339883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And the same for strings:</a:t>
            </a:r>
          </a:p>
        </p:txBody>
      </p:sp>
    </p:spTree>
    <p:extLst>
      <p:ext uri="{BB962C8B-B14F-4D97-AF65-F5344CB8AC3E}">
        <p14:creationId xmlns:p14="http://schemas.microsoft.com/office/powerpoint/2010/main" val="136061053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BetterAverageArrayString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Pets = ["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dog","cat","fish","cat","dog","fish","cat","dog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range(0,len(Pets)):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print(Pets[a])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18548768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Here’s an array of Booleans:</a:t>
            </a:r>
          </a:p>
        </p:txBody>
      </p:sp>
    </p:spTree>
    <p:extLst>
      <p:ext uri="{BB962C8B-B14F-4D97-AF65-F5344CB8AC3E}">
        <p14:creationId xmlns:p14="http://schemas.microsoft.com/office/powerpoint/2010/main" val="262082263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BetterAverageArrayBoolean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IsWeekend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[False, False, False, False, False, True, True]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range(0,len(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IsWeekend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IsWeekend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[a])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65509957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Python: Array Slicing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Some Simple Maths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Division is a lot cooler, we can do three kinds of division,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Regular Division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Integer Division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Division Remainder</a:t>
            </a:r>
          </a:p>
        </p:txBody>
      </p:sp>
    </p:spTree>
    <p:extLst>
      <p:ext uri="{BB962C8B-B14F-4D97-AF65-F5344CB8AC3E}">
        <p14:creationId xmlns:p14="http://schemas.microsoft.com/office/powerpoint/2010/main" val="40146938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>
                <a:solidFill>
                  <a:schemeClr val="bg1"/>
                </a:solidFill>
              </a:rPr>
              <a:t>Array Slicing</a:t>
            </a:r>
            <a:r>
              <a:rPr lang="en-IE" dirty="0">
                <a:solidFill>
                  <a:schemeClr val="bg1"/>
                </a:solidFill>
              </a:rPr>
              <a:t> is a way of quickly printing out sections of an array.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It is not unique to Python, and is available in other languages such as Fortran, Algol,  Ada, and MATLAB.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7917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Array[</a:t>
            </a:r>
            <a:r>
              <a:rPr lang="en-IE" dirty="0" err="1">
                <a:solidFill>
                  <a:schemeClr val="bg1"/>
                </a:solidFill>
              </a:rPr>
              <a:t>start:end</a:t>
            </a:r>
            <a:r>
              <a:rPr lang="en-IE" dirty="0">
                <a:solidFill>
                  <a:schemeClr val="bg1"/>
                </a:solidFill>
              </a:rPr>
              <a:t>] # items start through end-1 </a:t>
            </a:r>
          </a:p>
          <a:p>
            <a:r>
              <a:rPr lang="en-IE" dirty="0">
                <a:solidFill>
                  <a:schemeClr val="bg1"/>
                </a:solidFill>
              </a:rPr>
              <a:t>Array[start:] # items start through the rest of the array </a:t>
            </a:r>
          </a:p>
          <a:p>
            <a:r>
              <a:rPr lang="en-IE" dirty="0">
                <a:solidFill>
                  <a:schemeClr val="bg1"/>
                </a:solidFill>
              </a:rPr>
              <a:t>Array[:end] # items from the beginning through end-1 </a:t>
            </a:r>
          </a:p>
          <a:p>
            <a:r>
              <a:rPr lang="en-IE" dirty="0">
                <a:solidFill>
                  <a:schemeClr val="bg1"/>
                </a:solidFill>
              </a:rPr>
              <a:t>Array[:] # a copy of the whole array</a:t>
            </a:r>
          </a:p>
          <a:p>
            <a:r>
              <a:rPr lang="en-IE" dirty="0">
                <a:solidFill>
                  <a:schemeClr val="bg1"/>
                </a:solidFill>
              </a:rPr>
              <a:t>Array[</a:t>
            </a:r>
            <a:r>
              <a:rPr lang="en-IE" dirty="0" err="1">
                <a:solidFill>
                  <a:schemeClr val="bg1"/>
                </a:solidFill>
              </a:rPr>
              <a:t>start:end:step</a:t>
            </a:r>
            <a:r>
              <a:rPr lang="en-IE" dirty="0">
                <a:solidFill>
                  <a:schemeClr val="bg1"/>
                </a:solidFill>
              </a:rPr>
              <a:t>] # start through not past end, by step</a:t>
            </a:r>
          </a:p>
        </p:txBody>
      </p:sp>
    </p:spTree>
    <p:extLst>
      <p:ext uri="{BB962C8B-B14F-4D97-AF65-F5344CB8AC3E}">
        <p14:creationId xmlns:p14="http://schemas.microsoft.com/office/powerpoint/2010/main" val="202866546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consider an array: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 = [0, 1, 2, 3, 4, 5, 6, 7]</a:t>
            </a:r>
          </a:p>
        </p:txBody>
      </p:sp>
    </p:spTree>
    <p:extLst>
      <p:ext uri="{BB962C8B-B14F-4D97-AF65-F5344CB8AC3E}">
        <p14:creationId xmlns:p14="http://schemas.microsoft.com/office/powerpoint/2010/main" val="360005455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consider an array:</a:t>
            </a:r>
          </a:p>
          <a:p>
            <a:pPr marL="0" indent="0" algn="ctr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 = [0, 1, 2, 3, 4, 5, 6, 7]</a:t>
            </a: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</a:rPr>
              <a:t>If we print Array[3], we get: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21067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consider an array:</a:t>
            </a:r>
          </a:p>
          <a:p>
            <a:pPr marL="0" indent="0" algn="ctr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 = [0, 1, 2, 3, 4, 5, 6, 7]</a:t>
            </a: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</a:rPr>
              <a:t>If we print Array[:3], we get: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[0, 1, 2]</a:t>
            </a: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27102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consider an array:</a:t>
            </a:r>
          </a:p>
          <a:p>
            <a:pPr marL="0" indent="0" algn="ctr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 = [0, 1, 2, 3, 4, 5, 6, 7]</a:t>
            </a: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</a:rPr>
              <a:t>If we print Array[3:], we get: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[3, 4, 5, 6, 7]</a:t>
            </a: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5733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consider an array:</a:t>
            </a:r>
          </a:p>
          <a:p>
            <a:pPr marL="0" indent="0" algn="ctr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 = [0, 1, 2, 3, 4, 5, 6, 7]</a:t>
            </a: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</a:rPr>
              <a:t>If we print Array[-3:], we get: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[5, 6, 7]</a:t>
            </a: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36682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consider an array:</a:t>
            </a:r>
          </a:p>
          <a:p>
            <a:pPr marL="0" indent="0" algn="ctr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 = [0, 1, 2, 3, 4, 5, 6, 7]</a:t>
            </a: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</a:rPr>
              <a:t>If we print Array[:-3], we get: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[0, 1, 2, 3, 4]</a:t>
            </a: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85012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consider an array:</a:t>
            </a:r>
          </a:p>
          <a:p>
            <a:pPr marL="0" indent="0" algn="ctr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 = [0, 1, 2, 3, 4, 5, 6, 7]</a:t>
            </a: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</a:rPr>
              <a:t>If we print Array[1:5], we get: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[1, 2, 3, 4]</a:t>
            </a: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04055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consider an array:</a:t>
            </a:r>
          </a:p>
          <a:p>
            <a:pPr marL="0" indent="0" algn="ctr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 = [0, 1, 2, 3, 4, 5, 6, 7]</a:t>
            </a: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</a:rPr>
              <a:t>If we print Array[1:5:2], we get: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[1, 3]</a:t>
            </a: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070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RegularDivision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print(“10 / 7 = “, 10 /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403152332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try a 2D Array: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MArray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[[0, 1, 2], 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[3, 4, 5], 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[6, 7, 8]]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67230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try a 2D Array: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MArray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[[0, 1, 2], 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[3, 4, 5], 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[6, 7, 8]]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Let’s print </a:t>
            </a:r>
            <a:r>
              <a:rPr lang="en-IE" dirty="0" err="1">
                <a:solidFill>
                  <a:schemeClr val="bg1"/>
                </a:solidFill>
              </a:rPr>
              <a:t>MArray</a:t>
            </a:r>
            <a:r>
              <a:rPr lang="en-IE" dirty="0">
                <a:solidFill>
                  <a:schemeClr val="bg1"/>
                </a:solidFill>
              </a:rPr>
              <a:t>[1:]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[[3, 4, 5], [6, 7, 8]]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17501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try a 2D Array: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MArray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[[0, 1, 2], 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[3, 4, 5], 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[6, 7, 8]]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Let’s print </a:t>
            </a:r>
            <a:r>
              <a:rPr lang="en-IE" dirty="0" err="1">
                <a:solidFill>
                  <a:schemeClr val="bg1"/>
                </a:solidFill>
              </a:rPr>
              <a:t>MArray</a:t>
            </a:r>
            <a:r>
              <a:rPr lang="en-IE" dirty="0">
                <a:solidFill>
                  <a:schemeClr val="bg1"/>
                </a:solidFill>
              </a:rPr>
              <a:t>[:1]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[[0, 1, 2]]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21283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try a 2D Array: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MArray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[[0, 1, 2], 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[3, 4, 5], 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[6, 7, 8]]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Let’s print </a:t>
            </a:r>
            <a:r>
              <a:rPr lang="en-IE" dirty="0" err="1">
                <a:solidFill>
                  <a:schemeClr val="bg1"/>
                </a:solidFill>
              </a:rPr>
              <a:t>MArray</a:t>
            </a:r>
            <a:r>
              <a:rPr lang="en-IE" dirty="0">
                <a:solidFill>
                  <a:schemeClr val="bg1"/>
                </a:solidFill>
              </a:rPr>
              <a:t>[1:2]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[[3, 4, 5]]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67552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try a 2D Array: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MArray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[[0, 1, 2], 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[3, 4, 5], 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[6, 7, 8]]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Let’s print </a:t>
            </a:r>
            <a:r>
              <a:rPr lang="en-IE" dirty="0" err="1">
                <a:solidFill>
                  <a:schemeClr val="bg1"/>
                </a:solidFill>
              </a:rPr>
              <a:t>MArray</a:t>
            </a:r>
            <a:r>
              <a:rPr lang="en-IE" dirty="0">
                <a:solidFill>
                  <a:schemeClr val="bg1"/>
                </a:solidFill>
              </a:rPr>
              <a:t>[2:3]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[[6, 7, 8]]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31380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RegularDivision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print(“10 / 7 = “, 10 /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78582" y="4149080"/>
            <a:ext cx="9433048" cy="21602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>
                <a:solidFill>
                  <a:schemeClr val="tx1"/>
                </a:solidFill>
              </a:rPr>
              <a:t>This should give us: </a:t>
            </a:r>
          </a:p>
          <a:p>
            <a:r>
              <a:rPr lang="en-IE" sz="3200" dirty="0">
                <a:solidFill>
                  <a:schemeClr val="tx1"/>
                </a:solidFill>
              </a:rPr>
              <a:t>1.428571</a:t>
            </a:r>
          </a:p>
        </p:txBody>
      </p:sp>
    </p:spTree>
    <p:extLst>
      <p:ext uri="{BB962C8B-B14F-4D97-AF65-F5344CB8AC3E}">
        <p14:creationId xmlns:p14="http://schemas.microsoft.com/office/powerpoint/2010/main" val="3002693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2941</Words>
  <Application>Microsoft Office PowerPoint</Application>
  <PresentationFormat>Custom</PresentationFormat>
  <Paragraphs>710</Paragraphs>
  <Slides>85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89" baseType="lpstr">
      <vt:lpstr>Arial</vt:lpstr>
      <vt:lpstr>Calibri</vt:lpstr>
      <vt:lpstr>Courier New</vt:lpstr>
      <vt:lpstr>Office Theme</vt:lpstr>
      <vt:lpstr>Introduction to Python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Simple Maths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Using Variables</vt:lpstr>
      <vt:lpstr>Python: IF statement</vt:lpstr>
      <vt:lpstr>PowerPoint Presentation</vt:lpstr>
      <vt:lpstr>PowerPoint Presentation</vt:lpstr>
      <vt:lpstr>PowerPoint Presentation</vt:lpstr>
      <vt:lpstr>PowerPoint Presentation</vt:lpstr>
      <vt:lpstr>Python: IF-ELIF statement</vt:lpstr>
      <vt:lpstr>PowerPoint Presentation</vt:lpstr>
      <vt:lpstr>Python: WHILE loop</vt:lpstr>
      <vt:lpstr>PowerPoint Presentation</vt:lpstr>
      <vt:lpstr>PowerPoint Presentation</vt:lpstr>
      <vt:lpstr>Python: WHILE loop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Python: 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PowerPoint Presentation</vt:lpstr>
      <vt:lpstr>Arrays</vt:lpstr>
      <vt:lpstr>PowerPoint Presentation</vt:lpstr>
      <vt:lpstr>Arrays</vt:lpstr>
      <vt:lpstr>Arrays</vt:lpstr>
      <vt:lpstr>PowerPoint Presentation</vt:lpstr>
      <vt:lpstr>Arrays</vt:lpstr>
      <vt:lpstr>PowerPoint Presentation</vt:lpstr>
      <vt:lpstr>Arrays</vt:lpstr>
      <vt:lpstr>PowerPoint Presentation</vt:lpstr>
      <vt:lpstr>PowerPoint Presentation</vt:lpstr>
      <vt:lpstr>Arrays</vt:lpstr>
      <vt:lpstr>PowerPoint Presentation</vt:lpstr>
      <vt:lpstr>Arrays</vt:lpstr>
      <vt:lpstr>PowerPoint Presentation</vt:lpstr>
      <vt:lpstr>Arrays</vt:lpstr>
      <vt:lpstr>PowerPoint Presentation</vt:lpstr>
      <vt:lpstr>Arrays</vt:lpstr>
      <vt:lpstr>PowerPoint Presentation</vt:lpstr>
      <vt:lpstr>Python: Array Slicing</vt:lpstr>
      <vt:lpstr>Array Slicing</vt:lpstr>
      <vt:lpstr>Array Slicing</vt:lpstr>
      <vt:lpstr>Array Slicing</vt:lpstr>
      <vt:lpstr>Array Slicing</vt:lpstr>
      <vt:lpstr>Array Slicing</vt:lpstr>
      <vt:lpstr>Array Slicing</vt:lpstr>
      <vt:lpstr>Array Slicing</vt:lpstr>
      <vt:lpstr>Array Slicing</vt:lpstr>
      <vt:lpstr>Array Slicing</vt:lpstr>
      <vt:lpstr>Array Slicing</vt:lpstr>
      <vt:lpstr>Array Slicing</vt:lpstr>
      <vt:lpstr>Array Slicing</vt:lpstr>
      <vt:lpstr>Array Slicing</vt:lpstr>
      <vt:lpstr>Array Slicing</vt:lpstr>
      <vt:lpstr>Array Slicing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85</cp:revision>
  <dcterms:created xsi:type="dcterms:W3CDTF">2011-10-08T11:06:39Z</dcterms:created>
  <dcterms:modified xsi:type="dcterms:W3CDTF">2025-02-26T18:27:31Z</dcterms:modified>
</cp:coreProperties>
</file>