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1"/>
  </p:sldMasterIdLst>
  <p:notesMasterIdLst>
    <p:notesMasterId r:id="rId24"/>
  </p:notesMasterIdLst>
  <p:sldIdLst>
    <p:sldId id="281" r:id="rId2"/>
    <p:sldId id="256" r:id="rId3"/>
    <p:sldId id="273" r:id="rId4"/>
    <p:sldId id="259" r:id="rId5"/>
    <p:sldId id="260" r:id="rId6"/>
    <p:sldId id="261" r:id="rId7"/>
    <p:sldId id="263" r:id="rId8"/>
    <p:sldId id="264" r:id="rId9"/>
    <p:sldId id="267" r:id="rId10"/>
    <p:sldId id="269" r:id="rId11"/>
    <p:sldId id="271" r:id="rId12"/>
    <p:sldId id="262" r:id="rId13"/>
    <p:sldId id="270" r:id="rId14"/>
    <p:sldId id="272" r:id="rId15"/>
    <p:sldId id="268" r:id="rId16"/>
    <p:sldId id="275" r:id="rId17"/>
    <p:sldId id="276" r:id="rId18"/>
    <p:sldId id="277" r:id="rId19"/>
    <p:sldId id="279" r:id="rId20"/>
    <p:sldId id="280" r:id="rId21"/>
    <p:sldId id="278" r:id="rId22"/>
    <p:sldId id="25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ssassin$" panose="02000000000000000000" pitchFamily="2" charset="0"/>
      <p:regular r:id="rId29"/>
    </p:embeddedFont>
    <p:embeddedFont>
      <p:font typeface="Baskerville Old Face" panose="02020602080505020303" pitchFamily="18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4" autoAdjust="0"/>
    <p:restoredTop sz="94660"/>
  </p:normalViewPr>
  <p:slideViewPr>
    <p:cSldViewPr snapToGrid="0">
      <p:cViewPr varScale="1">
        <p:scale>
          <a:sx n="57" d="100"/>
          <a:sy n="57" d="100"/>
        </p:scale>
        <p:origin x="5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9426F-D3B2-4344-8DA2-DBC4DA36F4C3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E90BE-3947-402B-869A-40DA80B480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311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029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59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91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992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543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348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735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631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311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440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468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91697-9D7E-4B6F-9A8C-ADB7694C44E8}" type="datetimeFigureOut">
              <a:rPr lang="en-IE" smtClean="0"/>
              <a:t>06/04/2017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5CC7C-5C1F-43A6-9343-1E9FA82CF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252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allpapercave.com/animus-wallpaper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joneck.deviantart.com/art/Animus-364250296?q=gallery:joneck/43010190&amp;qo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ssassinscreed.wikia.com/wiki/Animus" TargetMode="External"/><Relationship Id="rId5" Type="http://schemas.openxmlformats.org/officeDocument/2006/relationships/hyperlink" Target="https://abstergo.org/about/projects/animus/" TargetMode="External"/><Relationship Id="rId4" Type="http://schemas.openxmlformats.org/officeDocument/2006/relationships/hyperlink" Target="https://www.pinterest.com/pin/398287160765771815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4565302"/>
            <a:ext cx="121920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Bryan McDevitt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Matthew Dwyer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Patrick O’Connor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Andrew McGowan</a:t>
            </a:r>
          </a:p>
          <a:p>
            <a:pPr algn="ctr"/>
            <a:r>
              <a:rPr lang="en-IE" sz="2400" dirty="0" err="1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Oghenetega</a:t>
            </a:r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 </a:t>
            </a:r>
            <a:r>
              <a:rPr lang="en-IE" sz="2400" dirty="0" err="1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Orugun</a:t>
            </a:r>
            <a:endParaRPr lang="en-IE" sz="2400" dirty="0">
              <a:solidFill>
                <a:schemeClr val="bg1">
                  <a:lumMod val="75000"/>
                </a:schemeClr>
              </a:solidFill>
              <a:latin typeface="Assassin$" panose="02000000000000000000" pitchFamily="2" charset="0"/>
            </a:endParaRPr>
          </a:p>
          <a:p>
            <a:pPr algn="ctr"/>
            <a:endParaRPr lang="en-IE" sz="2800" dirty="0">
              <a:solidFill>
                <a:schemeClr val="bg1">
                  <a:lumMod val="75000"/>
                </a:schemeClr>
              </a:solidFill>
              <a:latin typeface="Assassin$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914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Dt</a:t>
            </a:r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-228 </a:t>
            </a:r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Computer Science</a:t>
            </a:r>
          </a:p>
          <a:p>
            <a:pPr algn="ctr"/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Operating systems I</a:t>
            </a:r>
          </a:p>
        </p:txBody>
      </p:sp>
    </p:spTree>
    <p:extLst>
      <p:ext uri="{BB962C8B-B14F-4D97-AF65-F5344CB8AC3E}">
        <p14:creationId xmlns:p14="http://schemas.microsoft.com/office/powerpoint/2010/main" val="370450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873" r="25139"/>
          <a:stretch/>
        </p:blipFill>
        <p:spPr>
          <a:xfrm>
            <a:off x="7563806" y="0"/>
            <a:ext cx="461404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36" y="1681163"/>
            <a:ext cx="6781770" cy="457517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The proto-Animus was operational with Kramer using it on himself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Seemed to work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However, when used on allied spy Eddie Gorm, something went wrong. Due to the design of the proto-Animus, if your descendant is using it to go to your time period while you use it, your consciousness’s will be switched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This is exactly what happened to Gorm, and he woke up in his 21st century decedent's, Maxime, body. 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Soon after, the Nazi regime was defeated and the technology was lost until the late 20th century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85389" cy="507290"/>
            <a:chOff x="11431230" y="6221469"/>
            <a:chExt cx="585389" cy="507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75443" y="6328649"/>
              <a:ext cx="541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10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29120" y="355600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Early Failures</a:t>
            </a:r>
          </a:p>
        </p:txBody>
      </p:sp>
    </p:spTree>
    <p:extLst>
      <p:ext uri="{BB962C8B-B14F-4D97-AF65-F5344CB8AC3E}">
        <p14:creationId xmlns:p14="http://schemas.microsoft.com/office/powerpoint/2010/main" val="100189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14" b="98394" l="1200" r="93200">
                        <a14:foregroundMark x1="9200" y1="79518" x2="9200" y2="79518"/>
                        <a14:foregroundMark x1="6400" y1="79518" x2="6400" y2="79518"/>
                        <a14:foregroundMark x1="4800" y1="78313" x2="4800" y2="78313"/>
                        <a14:foregroundMark x1="1200" y1="76707" x2="1200" y2="76707"/>
                        <a14:foregroundMark x1="6000" y1="93173" x2="6000" y2="93173"/>
                        <a14:foregroundMark x1="10000" y1="98795" x2="10000" y2="98795"/>
                        <a14:foregroundMark x1="41200" y1="98394" x2="41200" y2="98394"/>
                        <a14:foregroundMark x1="66400" y1="97590" x2="66400" y2="97590"/>
                        <a14:foregroundMark x1="91200" y1="62651" x2="91200" y2="62651"/>
                        <a14:foregroundMark x1="92000" y1="51807" x2="92000" y2="51807"/>
                        <a14:foregroundMark x1="93200" y1="33735" x2="93200" y2="33735"/>
                        <a14:foregroundMark x1="21200" y1="8032" x2="21200" y2="8032"/>
                        <a14:foregroundMark x1="32400" y1="3614" x2="32400" y2="3614"/>
                        <a14:foregroundMark x1="24800" y1="3213" x2="24800" y2="3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4979" y="0"/>
            <a:ext cx="6374196" cy="69274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33" y="1681163"/>
            <a:ext cx="8986656" cy="3587954"/>
          </a:xfrm>
        </p:spPr>
        <p:txBody>
          <a:bodyPr>
            <a:normAutofit fontScale="47500" lnSpcReduction="20000"/>
          </a:bodyPr>
          <a:lstStyle/>
          <a:p>
            <a:pPr>
              <a:buFont typeface="Assassin$" panose="02000000000000000000" pitchFamily="2" charset="0"/>
              <a:buChar char="?"/>
            </a:pPr>
            <a:r>
              <a:rPr lang="en-IE" sz="9600" dirty="0">
                <a:latin typeface="Assassin$" panose="02000000000000000000" pitchFamily="2" charset="0"/>
              </a:rPr>
              <a:t>   </a:t>
            </a:r>
            <a:r>
              <a:rPr lang="en-IE" sz="6400" dirty="0" err="1">
                <a:latin typeface="Assassin$" panose="02000000000000000000" pitchFamily="2" charset="0"/>
              </a:rPr>
              <a:t>Dr</a:t>
            </a:r>
            <a:r>
              <a:rPr lang="en-IE" sz="6400" dirty="0" err="1">
                <a:latin typeface="Book Antiqua" panose="02040602050305030304" pitchFamily="18" charset="0"/>
              </a:rPr>
              <a:t>.</a:t>
            </a:r>
            <a:r>
              <a:rPr lang="en-IE" sz="6400" dirty="0">
                <a:latin typeface="Assassin$" panose="02000000000000000000" pitchFamily="2" charset="0"/>
              </a:rPr>
              <a:t> Warren Vidic, leading authority on </a:t>
            </a:r>
            <a:br>
              <a:rPr lang="en-IE" sz="6400" dirty="0">
                <a:latin typeface="Assassin$" panose="02000000000000000000" pitchFamily="2" charset="0"/>
              </a:rPr>
            </a:br>
            <a:r>
              <a:rPr lang="en-IE" sz="6400" dirty="0">
                <a:latin typeface="Assassin$" panose="02000000000000000000" pitchFamily="2" charset="0"/>
              </a:rPr>
              <a:t>genetic memory, became overseer of the animus </a:t>
            </a:r>
            <a:br>
              <a:rPr lang="en-IE" sz="6400" dirty="0">
                <a:latin typeface="Assassin$" panose="02000000000000000000" pitchFamily="2" charset="0"/>
              </a:rPr>
            </a:br>
            <a:r>
              <a:rPr lang="en-IE" sz="6400" dirty="0">
                <a:latin typeface="Assassin$" panose="02000000000000000000" pitchFamily="2" charset="0"/>
              </a:rPr>
              <a:t>project early on</a:t>
            </a:r>
            <a:endParaRPr lang="en-IE" sz="6400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sz="6400" dirty="0">
                <a:latin typeface="Assassin$" panose="02000000000000000000" pitchFamily="2" charset="0"/>
              </a:rPr>
              <a:t>    Early development of the Animus began in by </a:t>
            </a:r>
            <a:r>
              <a:rPr lang="en-IE" sz="6400" dirty="0" err="1">
                <a:latin typeface="Assassin$" panose="02000000000000000000" pitchFamily="2" charset="0"/>
              </a:rPr>
              <a:t>Abstergo</a:t>
            </a:r>
            <a:r>
              <a:rPr lang="en-IE" sz="6400" dirty="0">
                <a:latin typeface="Assassin$" panose="02000000000000000000" pitchFamily="2" charset="0"/>
              </a:rPr>
              <a:t> Industries</a:t>
            </a:r>
            <a:endParaRPr lang="en-IE" sz="6400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sz="6400" dirty="0">
                <a:latin typeface="Assassin$" panose="02000000000000000000" pitchFamily="2" charset="0"/>
              </a:rPr>
              <a:t>    Initially relied on hypnosis, psychoanalysis and chemicals to unlock genetic memories.</a:t>
            </a:r>
            <a:endParaRPr lang="en-IE" sz="6400" dirty="0">
              <a:latin typeface="Book Antiqua" panose="02040602050305030304" pitchFamily="18" charset="0"/>
            </a:endParaRPr>
          </a:p>
          <a:p>
            <a:pPr>
              <a:buFont typeface="Assassin$" panose="02000000000000000000" pitchFamily="2" charset="0"/>
              <a:buChar char="?"/>
            </a:pPr>
            <a:r>
              <a:rPr lang="en-IE" sz="6400" dirty="0">
                <a:latin typeface="Book Antiqua" panose="02040602050305030304" pitchFamily="18" charset="0"/>
              </a:rPr>
              <a:t>   </a:t>
            </a:r>
            <a:r>
              <a:rPr lang="en-IE" sz="6400" dirty="0">
                <a:latin typeface="Assassin$" panose="02000000000000000000" pitchFamily="2" charset="0"/>
              </a:rPr>
              <a:t>This changed with the invention </a:t>
            </a:r>
            <a:br>
              <a:rPr lang="en-IE" sz="6400" dirty="0">
                <a:latin typeface="Assassin$" panose="02000000000000000000" pitchFamily="2" charset="0"/>
              </a:rPr>
            </a:br>
            <a:r>
              <a:rPr lang="en-IE" sz="6400" dirty="0">
                <a:latin typeface="Assassin$" panose="02000000000000000000" pitchFamily="2" charset="0"/>
              </a:rPr>
              <a:t>of the animus</a:t>
            </a:r>
          </a:p>
          <a:p>
            <a:pPr marL="0" indent="0">
              <a:buNone/>
            </a:pPr>
            <a:endParaRPr lang="en-IE" sz="9600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812664" cy="494904"/>
            <a:chOff x="11431230" y="6221469"/>
            <a:chExt cx="812664" cy="4949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3125" y="6316263"/>
              <a:ext cx="7607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11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71831" y="355600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The Animus Project</a:t>
            </a:r>
          </a:p>
        </p:txBody>
      </p:sp>
    </p:spTree>
    <p:extLst>
      <p:ext uri="{BB962C8B-B14F-4D97-AF65-F5344CB8AC3E}">
        <p14:creationId xmlns:p14="http://schemas.microsoft.com/office/powerpoint/2010/main" val="3142816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6" b="99654" l="8711" r="89199">
                        <a14:foregroundMark x1="30314" y1="11073" x2="45993" y2="2076"/>
                        <a14:foregroundMark x1="45993" y1="2076" x2="65505" y2="4498"/>
                        <a14:foregroundMark x1="65505" y1="4498" x2="52265" y2="17647"/>
                        <a14:foregroundMark x1="52265" y1="17647" x2="30662" y2="9343"/>
                        <a14:foregroundMark x1="68293" y1="7612" x2="50174" y2="2422"/>
                        <a14:foregroundMark x1="50174" y1="2422" x2="45296" y2="7958"/>
                        <a14:foregroundMark x1="27526" y1="78893" x2="8711" y2="99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220" y="1716541"/>
            <a:ext cx="5141011" cy="51768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6" y="1893548"/>
            <a:ext cx="7548609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Experiments began with Subject but the Animus proved too unstable, causing the subject to go into a fatal seizure.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Earliest prototype of the new animus known to exist was made in </a:t>
            </a:r>
            <a:r>
              <a:rPr lang="en-IE" sz="2000" dirty="0">
                <a:latin typeface="Baskerville Old Face" panose="02020602080505020303" pitchFamily="18" charset="0"/>
              </a:rPr>
              <a:t>1980</a:t>
            </a:r>
            <a:r>
              <a:rPr lang="en-IE" dirty="0">
                <a:latin typeface="Assassin$" panose="02000000000000000000" pitchFamily="2" charset="0"/>
              </a:rPr>
              <a:t>80.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7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1831" y="355600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The Animus Project</a:t>
            </a:r>
          </a:p>
        </p:txBody>
      </p:sp>
    </p:spTree>
    <p:extLst>
      <p:ext uri="{BB962C8B-B14F-4D97-AF65-F5344CB8AC3E}">
        <p14:creationId xmlns:p14="http://schemas.microsoft.com/office/powerpoint/2010/main" val="252231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35" y="1681163"/>
            <a:ext cx="9324491" cy="457517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By </a:t>
            </a:r>
            <a:r>
              <a:rPr lang="en-IE" sz="2000" dirty="0">
                <a:latin typeface="Book Antiqua" panose="02040602050305030304" pitchFamily="18" charset="0"/>
              </a:rPr>
              <a:t>1983,</a:t>
            </a:r>
            <a:r>
              <a:rPr lang="en-IE" dirty="0">
                <a:latin typeface="Assassin$" panose="02000000000000000000" pitchFamily="2" charset="0"/>
              </a:rPr>
              <a:t> Vidic had developed a more stable version of the Animus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It was used to manipulate the genetic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memory of Subject </a:t>
            </a:r>
            <a:r>
              <a:rPr lang="en-IE" sz="2000" dirty="0">
                <a:latin typeface="Book Antiqua" panose="02040602050305030304" pitchFamily="18" charset="0"/>
              </a:rPr>
              <a:t>4</a:t>
            </a:r>
            <a:r>
              <a:rPr lang="en-IE" dirty="0">
                <a:latin typeface="Assassin$" panose="02000000000000000000" pitchFamily="2" charset="0"/>
              </a:rPr>
              <a:t> of the Animus Project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sz="2000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Since then, the machine has gone through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several major cosmetic and technical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alterations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By </a:t>
            </a:r>
            <a:r>
              <a:rPr lang="en-IE" sz="2000" dirty="0">
                <a:latin typeface="Book Antiqua" panose="02040602050305030304" pitchFamily="18" charset="0"/>
              </a:rPr>
              <a:t>2000,</a:t>
            </a:r>
            <a:r>
              <a:rPr lang="en-IE" dirty="0">
                <a:latin typeface="Assassin$" panose="02000000000000000000" pitchFamily="2" charset="0"/>
              </a:rPr>
              <a:t> the appearance of the Animus bore a resemblance to a chair, and required a lot of external wiring to properly function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494904"/>
            <a:chOff x="11431230" y="6221469"/>
            <a:chExt cx="527897" cy="4949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54228" y="6316263"/>
              <a:ext cx="504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34" b="69113" l="2055" r="99144">
                        <a14:foregroundMark x1="20034" y1="47270" x2="21233" y2="44027"/>
                        <a14:foregroundMark x1="19800" y1="54732" x2="15753" y2="55802"/>
                        <a14:foregroundMark x1="24144" y1="53584" x2="19961" y2="54690"/>
                        <a14:foregroundMark x1="20020" y1="55297" x2="17979" y2="56314"/>
                        <a14:foregroundMark x1="21747" y1="54437" x2="20265" y2="55175"/>
                        <a14:foregroundMark x1="68664" y1="43515" x2="68664" y2="43515"/>
                        <a14:foregroundMark x1="79966" y1="53925" x2="79966" y2="53925"/>
                        <a14:foregroundMark x1="84589" y1="59044" x2="84589" y2="59044"/>
                        <a14:foregroundMark x1="80308" y1="52389" x2="79494" y2="54048"/>
                        <a14:foregroundMark x1="54215" y1="59845" x2="51712" y2="59556"/>
                        <a14:foregroundMark x1="49144" y1="64334" x2="43151" y2="62457"/>
                        <a14:foregroundMark x1="43151" y1="63140" x2="43516" y2="63735"/>
                        <a14:foregroundMark x1="41781" y1="62116" x2="41394" y2="62086"/>
                        <a14:foregroundMark x1="20763" y1="57211" x2="20377" y2="56826"/>
                        <a14:foregroundMark x1="10103" y1="42150" x2="10616" y2="50341"/>
                        <a14:foregroundMark x1="13699" y1="53925" x2="5822" y2="53242"/>
                        <a14:foregroundMark x1="11986" y1="40102" x2="13356" y2="45904"/>
                        <a14:foregroundMark x1="10103" y1="40444" x2="11301" y2="44539"/>
                        <a14:foregroundMark x1="25342" y1="41468" x2="25000" y2="45392"/>
                        <a14:foregroundMark x1="87158" y1="49829" x2="96575" y2="48805"/>
                        <a14:foregroundMark x1="89384" y1="47270" x2="90925" y2="38567"/>
                        <a14:foregroundMark x1="89726" y1="40102" x2="89726" y2="37372"/>
                        <a14:foregroundMark x1="74144" y1="38055" x2="73630" y2="39932"/>
                        <a14:foregroundMark x1="34932" y1="50853" x2="25171" y2="52389"/>
                        <a14:foregroundMark x1="4452" y1="35495" x2="23973" y2="32082"/>
                        <a14:foregroundMark x1="23973" y1="32082" x2="74829" y2="35324"/>
                        <a14:foregroundMark x1="2397" y1="64164" x2="48288" y2="59215"/>
                        <a14:foregroundMark x1="48288" y1="59215" x2="77740" y2="62799"/>
                        <a14:foregroundMark x1="77740" y1="62799" x2="87500" y2="65529"/>
                        <a14:foregroundMark x1="91096" y1="61945" x2="91952" y2="37201"/>
                        <a14:foregroundMark x1="66438" y1="59727" x2="88014" y2="50683"/>
                        <a14:foregroundMark x1="35788" y1="58362" x2="13870" y2="57167"/>
                        <a14:foregroundMark x1="1199" y1="32253" x2="7192" y2="67065"/>
                        <a14:foregroundMark x1="7192" y1="67065" x2="7877" y2="67065"/>
                        <a14:foregroundMark x1="1712" y1="67577" x2="24144" y2="65700"/>
                        <a14:foregroundMark x1="24144" y1="65700" x2="69692" y2="69113"/>
                        <a14:foregroundMark x1="69692" y1="69113" x2="95377" y2="67235"/>
                        <a14:foregroundMark x1="96404" y1="66553" x2="99486" y2="48294"/>
                        <a14:foregroundMark x1="99486" y1="48294" x2="95205" y2="40785"/>
                        <a14:foregroundMark x1="95205" y1="40785" x2="94178" y2="35836"/>
                        <a14:foregroundMark x1="93664" y1="35666" x2="74144" y2="37201"/>
                        <a14:foregroundMark x1="74144" y1="37201" x2="56849" y2="32935"/>
                        <a14:foregroundMark x1="67123" y1="31911" x2="79110" y2="30887"/>
                        <a14:foregroundMark x1="79110" y1="30887" x2="94178" y2="32765"/>
                        <a14:foregroundMark x1="37842" y1="62628" x2="37842" y2="62628"/>
                        <a14:foregroundMark x1="33733" y1="64676" x2="43493" y2="61263"/>
                        <a14:foregroundMark x1="13527" y1="67406" x2="22774" y2="66894"/>
                        <a14:foregroundMark x1="22774" y1="66894" x2="41610" y2="69283"/>
                        <a14:foregroundMark x1="41610" y1="69283" x2="51199" y2="69113"/>
                        <a14:foregroundMark x1="51199" y1="69113" x2="54452" y2="69113"/>
                        <a14:foregroundMark x1="27397" y1="68771" x2="10445" y2="68601"/>
                        <a14:foregroundMark x1="1027" y1="31911" x2="9760" y2="32082"/>
                        <a14:foregroundMark x1="9760" y1="32082" x2="28425" y2="30034"/>
                        <a14:foregroundMark x1="28425" y1="30034" x2="45890" y2="33959"/>
                        <a14:foregroundMark x1="45890" y1="33959" x2="63699" y2="31741"/>
                        <a14:foregroundMark x1="63699" y1="31741" x2="67466" y2="31741"/>
                        <a14:backgroundMark x1="74658" y1="59727" x2="74387" y2="59801"/>
                      </a14:backgroundRemoval>
                    </a14:imgEffect>
                  </a14:imgLayer>
                </a14:imgProps>
              </a:ext>
            </a:extLst>
          </a:blip>
          <a:srcRect l="9111" t="30746" r="9476" b="31405"/>
          <a:stretch/>
        </p:blipFill>
        <p:spPr>
          <a:xfrm>
            <a:off x="7348396" y="2335794"/>
            <a:ext cx="4843604" cy="224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71831" y="355600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The Animus Project</a:t>
            </a:r>
          </a:p>
        </p:txBody>
      </p:sp>
    </p:spTree>
    <p:extLst>
      <p:ext uri="{BB962C8B-B14F-4D97-AF65-F5344CB8AC3E}">
        <p14:creationId xmlns:p14="http://schemas.microsoft.com/office/powerpoint/2010/main" val="406139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36" y="1681163"/>
            <a:ext cx="5751112" cy="457517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Over the next </a:t>
            </a:r>
            <a:r>
              <a:rPr lang="en-IE" sz="2000" dirty="0">
                <a:latin typeface="Book Antiqua" panose="02040602050305030304" pitchFamily="18" charset="0"/>
              </a:rPr>
              <a:t>2 </a:t>
            </a:r>
            <a:r>
              <a:rPr lang="en-IE" dirty="0">
                <a:latin typeface="Assassin$" panose="02000000000000000000" pitchFamily="2" charset="0"/>
              </a:rPr>
              <a:t>years, the Animus prototype was refined further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br>
              <a:rPr lang="en-IE" sz="2000" dirty="0">
                <a:latin typeface="Book Antiqua" panose="02040602050305030304" pitchFamily="18" charset="0"/>
              </a:rPr>
            </a:b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By </a:t>
            </a:r>
            <a:r>
              <a:rPr lang="en-IE" sz="2000" dirty="0">
                <a:latin typeface="Book Antiqua" panose="02040602050305030304" pitchFamily="18" charset="0"/>
              </a:rPr>
              <a:t>2002, </a:t>
            </a:r>
            <a:r>
              <a:rPr lang="en-IE" dirty="0">
                <a:latin typeface="Assassin$" panose="02000000000000000000" pitchFamily="2" charset="0"/>
              </a:rPr>
              <a:t>the new model bore a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closer resemblance to a bed and had a chrome-coloured appearance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br>
              <a:rPr lang="en-IE" sz="2000" dirty="0">
                <a:latin typeface="Book Antiqua" panose="02040602050305030304" pitchFamily="18" charset="0"/>
              </a:rPr>
            </a:b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This eventually was the model used for the Animus </a:t>
            </a:r>
            <a:r>
              <a:rPr lang="en-IE" sz="2000" dirty="0">
                <a:latin typeface="Book Antiqua" panose="02040602050305030304" pitchFamily="18" charset="0"/>
              </a:rPr>
              <a:t>1.0,</a:t>
            </a:r>
            <a:r>
              <a:rPr lang="en-IE" dirty="0">
                <a:latin typeface="Assassin$" panose="02000000000000000000" pitchFamily="2" charset="0"/>
              </a:rPr>
              <a:t> the first full version of the Operating System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494904"/>
            <a:chOff x="11431230" y="6221469"/>
            <a:chExt cx="527897" cy="4949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54228" y="6316263"/>
              <a:ext cx="504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13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1831" y="355600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The Animus Project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29" y="847382"/>
            <a:ext cx="10433761" cy="58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3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7947990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Created in </a:t>
            </a:r>
            <a:r>
              <a:rPr lang="en-IE" sz="2000" dirty="0">
                <a:latin typeface="Baskerville Old Face" panose="02020602080505020303" pitchFamily="18" charset="0"/>
              </a:rPr>
              <a:t>2002 . </a:t>
            </a:r>
            <a:r>
              <a:rPr lang="en-IE" dirty="0">
                <a:latin typeface="Assassin$" panose="02000000000000000000" pitchFamily="2" charset="0"/>
              </a:rPr>
              <a:t>under management of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Jade and Patrice Raymond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Worked for</a:t>
            </a:r>
            <a:r>
              <a:rPr lang="en-IE" sz="2000" dirty="0">
                <a:latin typeface="Baskerville Old Face" panose="02020602080505020303" pitchFamily="18" charset="0"/>
              </a:rPr>
              <a:t> 9 </a:t>
            </a:r>
            <a:r>
              <a:rPr lang="en-IE" dirty="0">
                <a:latin typeface="Assassin$" panose="02000000000000000000" pitchFamily="2" charset="0"/>
              </a:rPr>
              <a:t>years to meet the high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standards of the consumers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First operating system to control the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heads up display of the animus</a:t>
            </a:r>
            <a:r>
              <a:rPr lang="en-IE" sz="18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Only received minor updates until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Animus OS </a:t>
            </a:r>
            <a:r>
              <a:rPr lang="en-IE" sz="1800" dirty="0">
                <a:latin typeface="Baskerville Old Face" panose="02020602080505020303" pitchFamily="18" charset="0"/>
              </a:rPr>
              <a:t>1.28</a:t>
            </a:r>
            <a:r>
              <a:rPr lang="en-IE" dirty="0">
                <a:latin typeface="Assassin$" panose="02000000000000000000" pitchFamily="2" charset="0"/>
              </a:rPr>
              <a:t> in </a:t>
            </a:r>
            <a:r>
              <a:rPr lang="en-IE" sz="2000" dirty="0">
                <a:latin typeface="Baskerville Old Face" panose="02020602080505020303" pitchFamily="18" charset="0"/>
              </a:rPr>
              <a:t>2009.</a:t>
            </a:r>
            <a:endParaRPr lang="en-IE" dirty="0">
              <a:latin typeface="Baskerville Old Face" panose="02020602080505020303" pitchFamily="18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494904"/>
            <a:chOff x="11431230" y="6221469"/>
            <a:chExt cx="527897" cy="4949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41419" y="6316263"/>
              <a:ext cx="517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14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1831" y="355600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1.0</a:t>
            </a:r>
            <a:endParaRPr lang="en-IE" sz="3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9" b="95858" l="10000" r="90000">
                        <a14:foregroundMark x1="72000" y1="44379" x2="72000" y2="44379"/>
                        <a14:foregroundMark x1="73333" y1="43195" x2="75667" y2="42012"/>
                        <a14:foregroundMark x1="76048" y1="47929" x2="75667" y2="49112"/>
                        <a14:foregroundMark x1="78333" y1="40828" x2="76048" y2="47929"/>
                        <a14:foregroundMark x1="73250" y1="47929" x2="70333" y2="60355"/>
                        <a14:foregroundMark x1="73667" y1="46154" x2="73250" y2="47929"/>
                        <a14:foregroundMark x1="70333" y1="60355" x2="65000" y2="62130"/>
                        <a14:foregroundMark x1="75000" y1="39053" x2="75000" y2="39053"/>
                        <a14:foregroundMark x1="75000" y1="39053" x2="76000" y2="28402"/>
                        <a14:foregroundMark x1="79333" y1="27219" x2="77667" y2="40237"/>
                        <a14:foregroundMark x1="77267" y1="47929" x2="78000" y2="41420"/>
                        <a14:foregroundMark x1="76867" y1="51479" x2="77267" y2="47929"/>
                        <a14:foregroundMark x1="76667" y1="53254" x2="76867" y2="51479"/>
                        <a14:foregroundMark x1="72000" y1="29586" x2="63333" y2="29586"/>
                        <a14:foregroundMark x1="63333" y1="29586" x2="41000" y2="16568"/>
                        <a14:foregroundMark x1="15000" y1="6509" x2="17333" y2="8876"/>
                        <a14:foregroundMark x1="56815" y1="95686" x2="57000" y2="95858"/>
                        <a14:foregroundMark x1="57000" y1="95858" x2="57333" y2="95858"/>
                        <a14:foregroundMark x1="79333" y1="40237" x2="79333" y2="40237"/>
                        <a14:foregroundMark x1="79000" y1="40828" x2="79667" y2="38462"/>
                        <a14:foregroundMark x1="80000" y1="38462" x2="79667" y2="35503"/>
                        <a14:foregroundMark x1="80000" y1="42012" x2="80333" y2="28402"/>
                        <a14:foregroundMark x1="80333" y1="28402" x2="79667" y2="26036"/>
                        <a14:foregroundMark x1="79667" y1="27219" x2="38333" y2="11243"/>
                        <a14:backgroundMark x1="18667" y1="56213" x2="54667" y2="99408"/>
                        <a14:backgroundMark x1="54667" y1="99408" x2="54667" y2="99408"/>
                        <a14:backgroundMark x1="80000" y1="51479" x2="80000" y2="51479"/>
                        <a14:backgroundMark x1="78667" y1="53254" x2="78667" y2="53254"/>
                        <a14:backgroundMark x1="78000" y1="47929" x2="78000" y2="47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348" y="3329166"/>
            <a:ext cx="6148658" cy="3463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6" b="89451" l="3520" r="98080">
                        <a14:foregroundMark x1="16480" y1="8132" x2="16480" y2="8132"/>
                        <a14:foregroundMark x1="9600" y1="7033" x2="3520" y2="4396"/>
                        <a14:foregroundMark x1="94720" y1="18022" x2="98080" y2="49890"/>
                      </a14:backgroundRemoval>
                    </a14:imgEffect>
                  </a14:imgLayer>
                </a14:imgProps>
              </a:ext>
            </a:extLst>
          </a:blip>
          <a:srcRect b="30126"/>
          <a:stretch/>
        </p:blipFill>
        <p:spPr>
          <a:xfrm>
            <a:off x="7487073" y="1018381"/>
            <a:ext cx="3810330" cy="19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6" y="2178049"/>
            <a:ext cx="7947990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Only minor changes made to fit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the updated hardware</a:t>
            </a:r>
            <a:br>
              <a:rPr lang="en-IE" dirty="0">
                <a:latin typeface="Assassin$" panose="02000000000000000000" pitchFamily="2" charset="0"/>
              </a:rPr>
            </a:b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Most changes were aesthetic to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 have a clearer, crisper user interface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520243"/>
            <a:chOff x="11431230" y="6221469"/>
            <a:chExt cx="760770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341602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15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2.0</a:t>
            </a:r>
            <a:endParaRPr lang="en-IE" sz="3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16" y="388937"/>
            <a:ext cx="5309796" cy="2873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2" y="3302359"/>
            <a:ext cx="4148965" cy="35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7947990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Released in </a:t>
            </a:r>
            <a:r>
              <a:rPr lang="en-IE" sz="2000" dirty="0">
                <a:latin typeface="Baskerville Old Face" panose="02020602080505020303" pitchFamily="18" charset="0"/>
              </a:rPr>
              <a:t>2010.</a:t>
            </a:r>
            <a:endParaRPr lang="en-IE" dirty="0">
              <a:latin typeface="Baskerville Old Face" panose="02020602080505020303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Users can now interact with others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using the same OS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New AI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Shows important information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about places, people and events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during your session</a:t>
            </a:r>
            <a:r>
              <a:rPr lang="en-IE" sz="2000" dirty="0">
                <a:latin typeface="Baskerville Old Face" panose="02020602080505020303" pitchFamily="18" charset="0"/>
              </a:rPr>
              <a:t>;</a:t>
            </a: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520243"/>
            <a:chOff x="11431230" y="6221469"/>
            <a:chExt cx="760770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341602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16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2.5 - </a:t>
            </a:r>
            <a:r>
              <a:rPr lang="en-IE" sz="2400" dirty="0">
                <a:solidFill>
                  <a:schemeClr val="bg1"/>
                </a:solidFill>
                <a:latin typeface="Assassin$" panose="02000000000000000000" pitchFamily="2" charset="0"/>
              </a:rPr>
              <a:t>Brotherhood</a:t>
            </a:r>
            <a:endParaRPr lang="en-IE" sz="2800" dirty="0">
              <a:solidFill>
                <a:schemeClr val="bg1"/>
              </a:solidFill>
              <a:latin typeface="Assassin$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655" y="438149"/>
            <a:ext cx="5320472" cy="2997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346" y="3619858"/>
            <a:ext cx="56197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7947990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Released in </a:t>
            </a:r>
            <a:r>
              <a:rPr lang="en-IE" sz="2000" dirty="0">
                <a:latin typeface="Baskerville Old Face" panose="02020602080505020303" pitchFamily="18" charset="0"/>
              </a:rPr>
              <a:t>2011.</a:t>
            </a:r>
            <a:endParaRPr lang="en-IE" dirty="0">
              <a:latin typeface="Baskerville Old Face" panose="02020602080505020303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Includes a virtual training program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AOS  </a:t>
            </a:r>
            <a:r>
              <a:rPr lang="en-IE" sz="2000" dirty="0">
                <a:latin typeface="Baskerville Old Face" panose="02020602080505020303" pitchFamily="18" charset="0"/>
              </a:rPr>
              <a:t>3.0</a:t>
            </a:r>
            <a:r>
              <a:rPr lang="en-IE" dirty="0">
                <a:latin typeface="Assassin$" panose="02000000000000000000" pitchFamily="2" charset="0"/>
              </a:rPr>
              <a:t> announced for the last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quarter of </a:t>
            </a:r>
            <a:r>
              <a:rPr lang="en-IE" sz="2000" dirty="0">
                <a:latin typeface="Baskerville Old Face" panose="02020602080505020303" pitchFamily="18" charset="0"/>
              </a:rPr>
              <a:t>2012.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520243"/>
            <a:chOff x="11431230" y="6221469"/>
            <a:chExt cx="760770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341602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17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2.8.7 - </a:t>
            </a:r>
            <a:r>
              <a:rPr lang="en-IE" sz="2400" dirty="0">
                <a:solidFill>
                  <a:schemeClr val="bg1"/>
                </a:solidFill>
                <a:latin typeface="Assassin$" panose="02000000000000000000" pitchFamily="2" charset="0"/>
              </a:rPr>
              <a:t>Revelations</a:t>
            </a:r>
            <a:endParaRPr lang="en-IE" sz="3200" dirty="0">
              <a:solidFill>
                <a:schemeClr val="bg1"/>
              </a:solidFill>
              <a:latin typeface="Assassin$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7" y="3521862"/>
            <a:ext cx="6319539" cy="3126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983" y="623622"/>
            <a:ext cx="4605195" cy="259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5695415" cy="3517901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Meant to be released </a:t>
            </a:r>
            <a:r>
              <a:rPr lang="en-IE" sz="2000" dirty="0">
                <a:latin typeface="Baskerville Old Face" panose="02020602080505020303" pitchFamily="18" charset="0"/>
              </a:rPr>
              <a:t>30</a:t>
            </a:r>
            <a:r>
              <a:rPr lang="en-IE" dirty="0">
                <a:latin typeface="Assassin$" panose="02000000000000000000" pitchFamily="2" charset="0"/>
              </a:rPr>
              <a:t>th of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October however </a:t>
            </a:r>
            <a:r>
              <a:rPr lang="en-IE" dirty="0" err="1">
                <a:latin typeface="Assassin$" panose="02000000000000000000" pitchFamily="2" charset="0"/>
              </a:rPr>
              <a:t>Abstergo</a:t>
            </a:r>
            <a:r>
              <a:rPr lang="en-IE" dirty="0">
                <a:latin typeface="Assassin$" panose="02000000000000000000" pitchFamily="2" charset="0"/>
              </a:rPr>
              <a:t> ran into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legal issues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Included a day night cycle and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seasonal changes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636531"/>
            <a:chOff x="11431230" y="6221469"/>
            <a:chExt cx="760770" cy="6365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457890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18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3.0</a:t>
            </a:r>
            <a:endParaRPr lang="en-IE" sz="3200" dirty="0">
              <a:solidFill>
                <a:schemeClr val="bg1"/>
              </a:solidFill>
              <a:latin typeface="Assassin$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16" y="388937"/>
            <a:ext cx="5309796" cy="2873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7031" y1="28056" x2="68073" y2="34259"/>
                        <a14:foregroundMark x1="69167" y1="36204" x2="68958" y2="34444"/>
                        <a14:foregroundMark x1="66406" y1="34259" x2="65729" y2="34259"/>
                        <a14:foregroundMark x1="66667" y1="34907" x2="65104" y2="34259"/>
                        <a14:foregroundMark x1="66198" y1="32130" x2="62135" y2="30000"/>
                        <a14:foregroundMark x1="66354" y1="27685" x2="62552" y2="23611"/>
                        <a14:foregroundMark x1="64948" y1="28333" x2="63594" y2="26296"/>
                        <a14:foregroundMark x1="62708" y1="23704" x2="62083" y2="22500"/>
                        <a14:foregroundMark x1="64115" y1="33519" x2="67292" y2="34722"/>
                        <a14:foregroundMark x1="69427" y1="30278" x2="66615" y2="26574"/>
                      </a14:backgroundRemoval>
                    </a14:imgEffect>
                  </a14:imgLayer>
                </a14:imgProps>
              </a:ext>
            </a:extLst>
          </a:blip>
          <a:srcRect l="31292" t="19712" r="29074" b="22611"/>
          <a:stretch/>
        </p:blipFill>
        <p:spPr>
          <a:xfrm>
            <a:off x="7056422" y="3367407"/>
            <a:ext cx="4264183" cy="34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4565302"/>
            <a:ext cx="121920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Bryan McDevitt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Matthew Dwyer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Patrick O’Connor</a:t>
            </a:r>
          </a:p>
          <a:p>
            <a:pPr algn="ctr"/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Andrew McGowan</a:t>
            </a:r>
          </a:p>
          <a:p>
            <a:pPr algn="ctr"/>
            <a:r>
              <a:rPr lang="en-IE" sz="2400" dirty="0" err="1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Oghenetega</a:t>
            </a:r>
            <a:r>
              <a:rPr lang="en-IE" sz="2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 </a:t>
            </a:r>
            <a:r>
              <a:rPr lang="en-IE" sz="2400" dirty="0" err="1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Orugun</a:t>
            </a:r>
            <a:endParaRPr lang="en-IE" sz="2400" dirty="0">
              <a:solidFill>
                <a:schemeClr val="bg1">
                  <a:lumMod val="75000"/>
                </a:schemeClr>
              </a:solidFill>
              <a:latin typeface="Assassin$" panose="02000000000000000000" pitchFamily="2" charset="0"/>
            </a:endParaRPr>
          </a:p>
          <a:p>
            <a:pPr algn="ctr"/>
            <a:endParaRPr lang="en-IE" sz="2800" dirty="0">
              <a:solidFill>
                <a:schemeClr val="bg1">
                  <a:lumMod val="75000"/>
                </a:schemeClr>
              </a:solidFill>
              <a:latin typeface="Assassin$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914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Dt</a:t>
            </a:r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-228 </a:t>
            </a:r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Computer Science</a:t>
            </a:r>
          </a:p>
          <a:p>
            <a:pPr algn="ctr"/>
            <a:r>
              <a:rPr lang="en-IE" sz="28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Operating systems I</a:t>
            </a:r>
          </a:p>
        </p:txBody>
      </p:sp>
      <p:pic>
        <p:nvPicPr>
          <p:cNvPr id="9" name="WhatsApp Video 2017-04-06 at 12.58.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4246076" cy="6858000"/>
          </a:xfrm>
          <a:prstGeom prst="rect">
            <a:avLst/>
          </a:prstGeom>
        </p:spPr>
      </p:pic>
      <p:pic>
        <p:nvPicPr>
          <p:cNvPr id="10" name="WhatsApp Video 2017-04-06 at 14.31.4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4990" y="-1"/>
            <a:ext cx="3727010" cy="68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7947990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In </a:t>
            </a:r>
            <a:r>
              <a:rPr lang="en-IE" sz="2000" dirty="0">
                <a:latin typeface="Baskerville Old Face" panose="02020602080505020303" pitchFamily="18" charset="0"/>
              </a:rPr>
              <a:t>2013,  </a:t>
            </a:r>
            <a:r>
              <a:rPr lang="en-IE" dirty="0">
                <a:latin typeface="Assassin$" panose="02000000000000000000" pitchFamily="2" charset="0"/>
              </a:rPr>
              <a:t>Animus technology had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reached the a point where the genetic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memories of an individual could be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experienced by anyone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sz="2000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</a:t>
            </a:r>
            <a:r>
              <a:rPr lang="en-IE" dirty="0" err="1">
                <a:latin typeface="Assassin$" panose="02000000000000000000" pitchFamily="2" charset="0"/>
              </a:rPr>
              <a:t>Abstergo</a:t>
            </a:r>
            <a:r>
              <a:rPr lang="en-IE" dirty="0">
                <a:latin typeface="Assassin$" panose="02000000000000000000" pitchFamily="2" charset="0"/>
              </a:rPr>
              <a:t> used this in their Animus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console where the public could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experience the past from their own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homes</a:t>
            </a:r>
            <a:r>
              <a:rPr lang="en-IE" sz="2000" dirty="0">
                <a:latin typeface="Baskerville Old Face" panose="02020602080505020303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520243"/>
            <a:chOff x="11431230" y="6221469"/>
            <a:chExt cx="760770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341602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19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Animus Omega</a:t>
            </a:r>
            <a:endParaRPr lang="en-IE" sz="3200" dirty="0">
              <a:solidFill>
                <a:schemeClr val="bg1"/>
              </a:solidFill>
              <a:latin typeface="Assassin$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63" y="549454"/>
            <a:ext cx="4758267" cy="2676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2065" r="34416" b="42657"/>
          <a:stretch/>
        </p:blipFill>
        <p:spPr>
          <a:xfrm>
            <a:off x="5941091" y="2976102"/>
            <a:ext cx="6018036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700058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By late </a:t>
            </a:r>
            <a:r>
              <a:rPr lang="en-IE" sz="2000" dirty="0">
                <a:latin typeface="Baskerville Old Face" panose="02020602080505020303" pitchFamily="18" charset="0"/>
              </a:rPr>
              <a:t>2016</a:t>
            </a:r>
            <a:r>
              <a:rPr lang="en-IE" dirty="0">
                <a:latin typeface="Assassin$" panose="02000000000000000000" pitchFamily="2" charset="0"/>
              </a:rPr>
              <a:t> </a:t>
            </a:r>
            <a:r>
              <a:rPr lang="en-IE" dirty="0" err="1">
                <a:latin typeface="Assassin$" panose="02000000000000000000" pitchFamily="2" charset="0"/>
              </a:rPr>
              <a:t>Abstergo</a:t>
            </a:r>
            <a:r>
              <a:rPr lang="en-IE" dirty="0">
                <a:latin typeface="Assassin$" panose="02000000000000000000" pitchFamily="2" charset="0"/>
              </a:rPr>
              <a:t> had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disregarded the chair design of the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animus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This meant that the user could physically relive the events of their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ancestors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However, it involved using a large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room and required the user to be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connected via spinal tap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This version of the Animus also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subjected the user to headaches and nausea </a:t>
            </a: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760770" cy="520243"/>
            <a:chOff x="11431230" y="6221469"/>
            <a:chExt cx="760770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96362" y="6341602"/>
              <a:ext cx="695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20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5716" y="347302"/>
            <a:ext cx="4219575" cy="132556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Animus </a:t>
            </a:r>
            <a:r>
              <a:rPr lang="en-IE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4.3</a:t>
            </a:r>
            <a:endParaRPr lang="en-IE" sz="3200" dirty="0">
              <a:solidFill>
                <a:schemeClr val="bg1"/>
              </a:solidFill>
              <a:latin typeface="Assassin$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1328" t="-2685" r="21719" b="21298"/>
          <a:stretch/>
        </p:blipFill>
        <p:spPr>
          <a:xfrm>
            <a:off x="7538258" y="236126"/>
            <a:ext cx="3503209" cy="3066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905" y="3719371"/>
            <a:ext cx="4124325" cy="2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ssassin$" panose="02000000000000000000" pitchFamily="2" charset="0"/>
              <a:buChar char="?"/>
            </a:pPr>
            <a:r>
              <a:rPr lang="en-IE" dirty="0">
                <a:latin typeface="Book Antiqua" panose="02040602050305030304" pitchFamily="18" charset="0"/>
                <a:hlinkClick r:id="rId2"/>
              </a:rPr>
              <a:t>http://joneck.deviantart.com/art/Animus-364250296?q=gallery%3Ajoneck%2F43010190&amp;qo=1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 typeface="Assassin$" panose="02000000000000000000" pitchFamily="2" charset="0"/>
              <a:buChar char="?"/>
            </a:pPr>
            <a:r>
              <a:rPr lang="en-IE" dirty="0">
                <a:latin typeface="Book Antiqua" panose="02040602050305030304" pitchFamily="18" charset="0"/>
                <a:hlinkClick r:id="rId3"/>
              </a:rPr>
              <a:t>http://wallpapercave.com/animus-wallpaper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 typeface="Assassin$" panose="02000000000000000000" pitchFamily="2" charset="0"/>
              <a:buChar char="?"/>
            </a:pPr>
            <a:r>
              <a:rPr lang="en-IE" dirty="0">
                <a:latin typeface="Book Antiqua" panose="02040602050305030304" pitchFamily="18" charset="0"/>
                <a:hlinkClick r:id="rId4"/>
              </a:rPr>
              <a:t>https://www.pinterest.com/pin/398287160765771815/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 typeface="Assassin$" panose="02000000000000000000" pitchFamily="2" charset="0"/>
              <a:buChar char="?"/>
            </a:pPr>
            <a:r>
              <a:rPr lang="en-IE" dirty="0">
                <a:latin typeface="Book Antiqua" panose="02040602050305030304" pitchFamily="18" charset="0"/>
                <a:hlinkClick r:id="rId5"/>
              </a:rPr>
              <a:t>https://abstergo.org/about/projects/animus/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 typeface="Assassin$" panose="02000000000000000000" pitchFamily="2" charset="0"/>
              <a:buChar char="?"/>
            </a:pPr>
            <a:r>
              <a:rPr lang="en-IE" dirty="0">
                <a:latin typeface="Book Antiqua" panose="02040602050305030304" pitchFamily="18" charset="0"/>
                <a:hlinkClick r:id="rId6"/>
              </a:rPr>
              <a:t>http://assassinscreed.wikia.com/wiki</a:t>
            </a:r>
            <a:r>
              <a:rPr lang="en-IE">
                <a:latin typeface="Book Antiqua" panose="02040602050305030304" pitchFamily="18" charset="0"/>
                <a:hlinkClick r:id="rId6"/>
              </a:rPr>
              <a:t>/Animus</a:t>
            </a:r>
            <a:endParaRPr lang="en-IE" dirty="0">
              <a:latin typeface="Book Antiqua" panose="02040602050305030304" pitchFamily="18" charset="0"/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28850" y="355600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References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81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208784"/>
            <a:ext cx="12192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What is</a:t>
            </a:r>
          </a:p>
          <a:p>
            <a:pPr algn="ctr"/>
            <a:r>
              <a:rPr lang="en-IE" sz="4400" dirty="0">
                <a:solidFill>
                  <a:schemeClr val="bg1">
                    <a:lumMod val="75000"/>
                  </a:schemeClr>
                </a:solidFill>
                <a:latin typeface="Assassin$" panose="02000000000000000000" pitchFamily="2" charset="0"/>
              </a:rPr>
              <a:t>the</a:t>
            </a:r>
          </a:p>
          <a:p>
            <a:pPr algn="ctr"/>
            <a:endParaRPr lang="en-IE" sz="2800" dirty="0">
              <a:solidFill>
                <a:schemeClr val="bg1">
                  <a:lumMod val="75000"/>
                </a:schemeClr>
              </a:solidFill>
              <a:latin typeface="Assassin$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94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"/>
            <a:ext cx="12192000" cy="6850381"/>
          </a:xfrm>
        </p:spPr>
      </p:pic>
      <p:sp>
        <p:nvSpPr>
          <p:cNvPr id="3" name="TextBox 2"/>
          <p:cNvSpPr txBox="1"/>
          <p:nvPr/>
        </p:nvSpPr>
        <p:spPr>
          <a:xfrm>
            <a:off x="3412115" y="916976"/>
            <a:ext cx="162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ssassin$" panose="02000000000000000000" pitchFamily="2" charset="0"/>
              </a:rPr>
              <a:t>Contents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3140" y="3481431"/>
            <a:ext cx="67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Assassin$" panose="02000000000000000000" pitchFamily="2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0294" y="1932234"/>
            <a:ext cx="135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ssassin$" panose="02000000000000000000" pitchFamily="2" charset="0"/>
              </a:rPr>
              <a:t>Abstergo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2561" y="1440196"/>
            <a:ext cx="135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ssassin$" panose="02000000000000000000" pitchFamily="2" charset="0"/>
              </a:rPr>
              <a:t>Tesla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6994" y="4831444"/>
            <a:ext cx="135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ssassin$" panose="02000000000000000000" pitchFamily="2" charset="0"/>
              </a:rPr>
              <a:t>References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9244" y="1455875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6721" y="1959765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6038" y="4351475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6891" y="3854833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85239" y="3374908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85766" y="2900831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5583" y="2424272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5766" y="4849151"/>
            <a:ext cx="28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  <a:latin typeface="Book Antiqua" panose="02040602050305030304" pitchFamily="18" charset="0"/>
              </a:rPr>
              <a:t>8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3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31209" y="2448893"/>
            <a:ext cx="184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Assassin$" panose="02000000000000000000" pitchFamily="2" charset="0"/>
              </a:rPr>
              <a:t>Testing</a:t>
            </a:r>
            <a:endParaRPr lang="en-IE" sz="2000" dirty="0">
              <a:latin typeface="Assassin$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9152" y="3880424"/>
            <a:ext cx="184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Assassin$" panose="02000000000000000000" pitchFamily="2" charset="0"/>
              </a:rPr>
              <a:t>Early Animus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2115" y="2900831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err="1">
                <a:latin typeface="Assassin$" panose="02000000000000000000" pitchFamily="2" charset="0"/>
              </a:rPr>
              <a:t>Uranprojekt</a:t>
            </a:r>
            <a:endParaRPr lang="en-IE" dirty="0">
              <a:latin typeface="Assassin$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5187" y="3382601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latin typeface="Assassin$" panose="02000000000000000000" pitchFamily="2" charset="0"/>
              </a:rPr>
              <a:t>Die </a:t>
            </a:r>
            <a:r>
              <a:rPr lang="en-IE" dirty="0" err="1">
                <a:latin typeface="Assassin$" panose="02000000000000000000" pitchFamily="2" charset="0"/>
              </a:rPr>
              <a:t>Glocke</a:t>
            </a:r>
            <a:endParaRPr lang="en-IE" dirty="0">
              <a:latin typeface="Assassin$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8223" y="4371323"/>
            <a:ext cx="1135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Assassin$" panose="02000000000000000000" pitchFamily="2" charset="0"/>
              </a:rPr>
              <a:t>Generations</a:t>
            </a:r>
          </a:p>
        </p:txBody>
      </p:sp>
    </p:spTree>
    <p:extLst>
      <p:ext uri="{BB962C8B-B14F-4D97-AF65-F5344CB8AC3E}">
        <p14:creationId xmlns:p14="http://schemas.microsoft.com/office/powerpoint/2010/main" val="9457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4" b="99010" l="2326" r="99806">
                        <a14:foregroundMark x1="28682" y1="18953" x2="28682" y2="18953"/>
                        <a14:foregroundMark x1="23062" y1="31966" x2="18992" y2="25177"/>
                        <a14:foregroundMark x1="18992" y1="25177" x2="21124" y2="17539"/>
                        <a14:foregroundMark x1="21124" y1="17539" x2="47481" y2="7496"/>
                        <a14:foregroundMark x1="47481" y1="7496" x2="57364" y2="7214"/>
                        <a14:foregroundMark x1="57364" y1="7214" x2="73837" y2="16549"/>
                        <a14:foregroundMark x1="73837" y1="16549" x2="74806" y2="24045"/>
                        <a14:foregroundMark x1="74806" y1="24045" x2="72868" y2="31117"/>
                        <a14:foregroundMark x1="72868" y1="31117" x2="66085" y2="36775"/>
                        <a14:foregroundMark x1="66085" y1="36775" x2="54070" y2="23621"/>
                        <a14:foregroundMark x1="54070" y1="23621" x2="43798" y2="22489"/>
                        <a14:foregroundMark x1="43798" y1="22489" x2="22674" y2="31825"/>
                        <a14:foregroundMark x1="68605" y1="51485" x2="73450" y2="54455"/>
                        <a14:foregroundMark x1="72287" y1="57143" x2="92636" y2="74399"/>
                        <a14:foregroundMark x1="92636" y1="74399" x2="99806" y2="89533"/>
                        <a14:foregroundMark x1="99806" y1="89533" x2="99612" y2="96605"/>
                        <a14:foregroundMark x1="99612" y1="96605" x2="53101" y2="99717"/>
                        <a14:foregroundMark x1="53101" y1="99717" x2="32171" y2="98020"/>
                        <a14:foregroundMark x1="32171" y1="98020" x2="21705" y2="99717"/>
                        <a14:foregroundMark x1="21705" y1="99717" x2="0" y2="98727"/>
                        <a14:foregroundMark x1="0" y1="98727" x2="636" y2="97367"/>
                        <a14:foregroundMark x1="11758" y1="79084" x2="32752" y2="66054"/>
                        <a14:foregroundMark x1="32752" y1="66054" x2="43023" y2="67185"/>
                        <a14:foregroundMark x1="43023" y1="67185" x2="72674" y2="57143"/>
                        <a14:foregroundMark x1="67248" y1="59547" x2="77326" y2="57567"/>
                        <a14:foregroundMark x1="77326" y1="57567" x2="81977" y2="64356"/>
                        <a14:foregroundMark x1="81977" y1="64356" x2="68217" y2="78784"/>
                        <a14:foregroundMark x1="68217" y1="78784" x2="57946" y2="78359"/>
                        <a14:foregroundMark x1="57946" y1="78359" x2="50194" y2="71429"/>
                        <a14:foregroundMark x1="50194" y1="71429" x2="53488" y2="60537"/>
                        <a14:foregroundMark x1="53488" y1="60537" x2="71318" y2="56860"/>
                        <a14:foregroundMark x1="60271" y1="71429" x2="71899" y2="69873"/>
                        <a14:foregroundMark x1="71899" y1="69873" x2="83721" y2="72702"/>
                        <a14:foregroundMark x1="83721" y1="72702" x2="90116" y2="80057"/>
                        <a14:foregroundMark x1="90116" y1="80057" x2="83915" y2="86280"/>
                        <a14:foregroundMark x1="83915" y1="86280" x2="72093" y2="86421"/>
                        <a14:foregroundMark x1="72093" y1="86421" x2="66667" y2="78925"/>
                        <a14:foregroundMark x1="66667" y1="78925" x2="70155" y2="69590"/>
                        <a14:foregroundMark x1="34302" y1="72419" x2="46318" y2="69873"/>
                        <a14:foregroundMark x1="46318" y1="69873" x2="57946" y2="70721"/>
                        <a14:foregroundMark x1="57946" y1="70721" x2="68798" y2="77793"/>
                        <a14:foregroundMark x1="68798" y1="77793" x2="73643" y2="85714"/>
                        <a14:foregroundMark x1="73643" y1="85714" x2="68992" y2="92645"/>
                        <a14:foregroundMark x1="68992" y1="92645" x2="59302" y2="95191"/>
                        <a14:foregroundMark x1="59302" y1="95191" x2="49031" y2="95474"/>
                        <a14:foregroundMark x1="49031" y1="95474" x2="38953" y2="90099"/>
                        <a14:foregroundMark x1="38953" y1="90099" x2="35271" y2="82744"/>
                        <a14:foregroundMark x1="35271" y1="82744" x2="34496" y2="74399"/>
                        <a14:foregroundMark x1="34496" y1="74399" x2="39535" y2="74823"/>
                        <a14:foregroundMark x1="12791" y1="78218" x2="23837" y2="75248"/>
                        <a14:foregroundMark x1="23837" y1="75248" x2="35465" y2="76945"/>
                        <a14:foregroundMark x1="35465" y1="76945" x2="43992" y2="84866"/>
                        <a14:foregroundMark x1="43992" y1="84866" x2="45736" y2="92645"/>
                        <a14:foregroundMark x1="45736" y1="92645" x2="34884" y2="96888"/>
                        <a14:foregroundMark x1="34884" y1="96888" x2="24806" y2="96747"/>
                        <a14:foregroundMark x1="24806" y1="96747" x2="15698" y2="93211"/>
                        <a14:foregroundMark x1="15698" y1="93211" x2="9563" y2="87512"/>
                        <a14:foregroundMark x1="12521" y1="79320" x2="14147" y2="78218"/>
                        <a14:foregroundMark x1="6738" y1="92099" x2="15310" y2="91089"/>
                        <a14:foregroundMark x1="15310" y1="91089" x2="23837" y2="94484"/>
                        <a14:foregroundMark x1="23837" y1="94484" x2="5233" y2="94908"/>
                        <a14:foregroundMark x1="5233" y1="94908" x2="5120" y2="94725"/>
                        <a14:foregroundMark x1="90310" y1="74682" x2="96512" y2="80057"/>
                        <a14:foregroundMark x1="96512" y1="80057" x2="99419" y2="87836"/>
                        <a14:foregroundMark x1="99419" y1="87836" x2="86628" y2="99151"/>
                        <a14:foregroundMark x1="86628" y1="99151" x2="89922" y2="85431"/>
                        <a14:foregroundMark x1="91473" y1="77228" x2="99806" y2="85290"/>
                        <a14:backgroundMark x1="11240" y1="78925" x2="0" y2="97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7100" y="123825"/>
            <a:ext cx="4914900" cy="6734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25" y="311944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Nikola Tesla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86675" cy="4351338"/>
          </a:xfrm>
        </p:spPr>
        <p:txBody>
          <a:bodyPr/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Born </a:t>
            </a:r>
            <a:r>
              <a:rPr lang="en-IE" sz="2000" dirty="0">
                <a:latin typeface="Book Antiqua" panose="02040602050305030304" pitchFamily="18" charset="0"/>
              </a:rPr>
              <a:t>10</a:t>
            </a:r>
            <a:r>
              <a:rPr lang="en-IE" baseline="30000" dirty="0">
                <a:latin typeface="Assassin$" panose="02000000000000000000" pitchFamily="2" charset="0"/>
              </a:rPr>
              <a:t>th</a:t>
            </a:r>
            <a:r>
              <a:rPr lang="en-IE" dirty="0">
                <a:latin typeface="Assassin$" panose="02000000000000000000" pitchFamily="2" charset="0"/>
              </a:rPr>
              <a:t> of July </a:t>
            </a:r>
            <a:r>
              <a:rPr lang="en-IE" sz="2000" dirty="0">
                <a:latin typeface="Book Antiqua" panose="02040602050305030304" pitchFamily="18" charset="0"/>
              </a:rPr>
              <a:t>1856</a:t>
            </a:r>
            <a:r>
              <a:rPr lang="en-IE" dirty="0">
                <a:latin typeface="Assassin$" panose="02000000000000000000" pitchFamily="2" charset="0"/>
              </a:rPr>
              <a:t> in Smilijan in the Austrian Empire</a:t>
            </a:r>
            <a:r>
              <a:rPr lang="en-IE" sz="2000" dirty="0">
                <a:latin typeface="Assassin$" panose="02000000000000000000" pitchFamily="2" charset="0"/>
              </a:rPr>
              <a:t> </a:t>
            </a:r>
            <a:r>
              <a:rPr lang="en-IE" sz="2000" dirty="0">
                <a:latin typeface="Book Antiqua" panose="02040602050305030304" pitchFamily="18" charset="0"/>
              </a:rPr>
              <a:t>(</a:t>
            </a:r>
            <a:r>
              <a:rPr lang="en-IE" dirty="0">
                <a:latin typeface="Assassin$" panose="02000000000000000000" pitchFamily="2" charset="0"/>
              </a:rPr>
              <a:t>now modern day Croatia</a:t>
            </a:r>
            <a:r>
              <a:rPr lang="en-IE" sz="2000" dirty="0">
                <a:latin typeface="Book Antiqua" panose="02040602050305030304" pitchFamily="18" charset="0"/>
              </a:rPr>
              <a:t>).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Parents were Milutin and Duka Tesla</a:t>
            </a:r>
            <a:r>
              <a:rPr lang="en-IE" dirty="0">
                <a:latin typeface="Book Antiqua" panose="02040602050305030304" pitchFamily="18" charset="0"/>
              </a:rPr>
              <a:t>.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In </a:t>
            </a:r>
            <a:r>
              <a:rPr lang="en-IE" sz="2000" dirty="0">
                <a:latin typeface="Book Antiqua" panose="02040602050305030304" pitchFamily="18" charset="0"/>
              </a:rPr>
              <a:t>1847</a:t>
            </a:r>
            <a:r>
              <a:rPr lang="en-IE" dirty="0">
                <a:latin typeface="Assassin$" panose="02000000000000000000" pitchFamily="2" charset="0"/>
              </a:rPr>
              <a:t> he fled to Tomingai</a:t>
            </a:r>
            <a:r>
              <a:rPr lang="en-IE" sz="2000" dirty="0">
                <a:latin typeface="Book Antiqua" panose="02040602050305030304" pitchFamily="18" charset="0"/>
              </a:rPr>
              <a:t>,</a:t>
            </a:r>
            <a:r>
              <a:rPr lang="en-IE" dirty="0">
                <a:latin typeface="Assassin$" panose="02000000000000000000" pitchFamily="2" charset="0"/>
              </a:rPr>
              <a:t> to avoid being drafted to the army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Spent much of his time exploring the wilderness and surrounding mountains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That’s where he found the apple of Eden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r>
              <a:rPr lang="en-IE" dirty="0">
                <a:latin typeface="Assassin$" panose="02000000000000000000" pitchFamily="2" charset="0"/>
              </a:rPr>
              <a:t>.</a:t>
            </a:r>
          </a:p>
          <a:p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1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10110536" cy="482282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In</a:t>
            </a:r>
            <a:r>
              <a:rPr lang="en-IE" sz="2400" dirty="0">
                <a:latin typeface="Assassin$" panose="02000000000000000000" pitchFamily="2" charset="0"/>
              </a:rPr>
              <a:t> </a:t>
            </a:r>
            <a:r>
              <a:rPr lang="en-IE" sz="2000" dirty="0">
                <a:latin typeface="Book Antiqua" panose="02040602050305030304" pitchFamily="18" charset="0"/>
              </a:rPr>
              <a:t>1908</a:t>
            </a:r>
            <a:r>
              <a:rPr lang="en-IE" sz="2400" dirty="0">
                <a:latin typeface="Assassin$" panose="02000000000000000000" pitchFamily="2" charset="0"/>
              </a:rPr>
              <a:t> </a:t>
            </a:r>
            <a:r>
              <a:rPr lang="en-IE" dirty="0">
                <a:latin typeface="Assassin$" panose="02000000000000000000" pitchFamily="2" charset="0"/>
              </a:rPr>
              <a:t>he worked for Assassins helping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them in recovering one of the staves of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eden and destroying a Templar facility in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Tunguska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Designed the Die Glocke in the </a:t>
            </a:r>
            <a:r>
              <a:rPr lang="en-IE" sz="2000" dirty="0">
                <a:latin typeface="Assassin$" panose="02000000000000000000" pitchFamily="2" charset="0"/>
              </a:rPr>
              <a:t>1930’</a:t>
            </a:r>
            <a:r>
              <a:rPr lang="en-IE" dirty="0">
                <a:latin typeface="Assassin$" panose="02000000000000000000" pitchFamily="2" charset="0"/>
              </a:rPr>
              <a:t>s 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which later on was developed by Abstergo</a:t>
            </a:r>
            <a:br>
              <a:rPr lang="en-IE" dirty="0">
                <a:latin typeface="Assassin$" panose="02000000000000000000" pitchFamily="2" charset="0"/>
              </a:rPr>
            </a:br>
            <a:r>
              <a:rPr lang="en-IE" dirty="0">
                <a:latin typeface="Assassin$" panose="02000000000000000000" pitchFamily="2" charset="0"/>
              </a:rPr>
              <a:t> and became known as the animus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Officially, Tesla died in New York in </a:t>
            </a:r>
            <a:r>
              <a:rPr lang="en-IE" sz="2000" dirty="0">
                <a:latin typeface="Book Antiqua" panose="02040602050305030304" pitchFamily="18" charset="0"/>
              </a:rPr>
              <a:t>1943,</a:t>
            </a:r>
            <a:r>
              <a:rPr lang="en-IE" sz="2400" dirty="0">
                <a:latin typeface="Assassin$" panose="02000000000000000000" pitchFamily="2" charset="0"/>
              </a:rPr>
              <a:t> </a:t>
            </a:r>
            <a:r>
              <a:rPr lang="en-IE" dirty="0">
                <a:latin typeface="Assassin$" panose="02000000000000000000" pitchFamily="2" charset="0"/>
              </a:rPr>
              <a:t>however it was rumoured he was still alive working for the Nazi General and Templar, Gero Kramer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5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21" y="634255"/>
            <a:ext cx="5249779" cy="36850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2225" y="311944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Nikola Tesla</a:t>
            </a:r>
          </a:p>
        </p:txBody>
      </p:sp>
    </p:spTree>
    <p:extLst>
      <p:ext uri="{BB962C8B-B14F-4D97-AF65-F5344CB8AC3E}">
        <p14:creationId xmlns:p14="http://schemas.microsoft.com/office/powerpoint/2010/main" val="372656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334249" cy="3203576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 </a:t>
            </a:r>
            <a:r>
              <a:rPr lang="en-IE" sz="3200" dirty="0">
                <a:latin typeface="Assassin$" panose="02000000000000000000" pitchFamily="2" charset="0"/>
              </a:rPr>
              <a:t>Formed in </a:t>
            </a:r>
            <a:r>
              <a:rPr lang="en-IE" sz="2400" dirty="0">
                <a:latin typeface="Book Antiqua" panose="02040602050305030304" pitchFamily="18" charset="0"/>
              </a:rPr>
              <a:t>1937</a:t>
            </a:r>
            <a:r>
              <a:rPr lang="en-IE" sz="3200" dirty="0">
                <a:latin typeface="Assassin$" panose="02000000000000000000" pitchFamily="2" charset="0"/>
              </a:rPr>
              <a:t> by Templars</a:t>
            </a:r>
            <a:r>
              <a:rPr lang="en-IE" sz="2400" dirty="0">
                <a:latin typeface="Book Antiqua" panose="02040602050305030304" pitchFamily="18" charset="0"/>
              </a:rPr>
              <a:t>.</a:t>
            </a:r>
            <a:endParaRPr lang="en-IE" sz="3200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sz="3200" dirty="0">
                <a:latin typeface="Assassin$" panose="02000000000000000000" pitchFamily="2" charset="0"/>
              </a:rPr>
              <a:t>   Multinational corporate conglomerate and primary front for the Templar Order</a:t>
            </a:r>
            <a:r>
              <a:rPr lang="en-IE" sz="2400" dirty="0">
                <a:latin typeface="Book Antiqua" panose="02040602050305030304" pitchFamily="18" charset="0"/>
              </a:rPr>
              <a:t>.</a:t>
            </a:r>
            <a:r>
              <a:rPr lang="en-IE" sz="3200" dirty="0">
                <a:latin typeface="Assassin$" panose="02000000000000000000" pitchFamily="2" charset="0"/>
              </a:rPr>
              <a:t>.</a:t>
            </a:r>
          </a:p>
          <a:p>
            <a:pPr>
              <a:buFontTx/>
              <a:buChar char="?"/>
            </a:pPr>
            <a:r>
              <a:rPr lang="en-IE" sz="3200" dirty="0">
                <a:latin typeface="Assassin$" panose="02000000000000000000" pitchFamily="2" charset="0"/>
              </a:rPr>
              <a:t>   Responsible for the majority of human technological development</a:t>
            </a:r>
            <a:r>
              <a:rPr lang="en-IE" sz="2400" dirty="0">
                <a:latin typeface="Book Antiqua" panose="02040602050305030304" pitchFamily="18" charset="0"/>
              </a:rPr>
              <a:t>.</a:t>
            </a:r>
            <a:endParaRPr lang="en-IE" sz="3200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sz="3200" dirty="0">
                <a:latin typeface="Assassin$" panose="02000000000000000000" pitchFamily="2" charset="0"/>
              </a:rPr>
              <a:t>   Home of the Animus Project</a:t>
            </a:r>
            <a:r>
              <a:rPr lang="en-IE" sz="2400" dirty="0">
                <a:latin typeface="Book Antiqua" panose="02040602050305030304" pitchFamily="18" charset="0"/>
              </a:rPr>
              <a:t>.</a:t>
            </a:r>
            <a:endParaRPr lang="en-IE" sz="3200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6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2795" y="376865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\Abstergo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44" b="60278" l="26250" r="74766">
                        <a14:foregroundMark x1="34531" y1="35000" x2="34609" y2="36667"/>
                        <a14:foregroundMark x1="35625" y1="46528" x2="36406" y2="58889"/>
                        <a14:foregroundMark x1="36406" y1="58889" x2="35625" y2="46944"/>
                        <a14:foregroundMark x1="26328" y1="53889" x2="33438" y2="55556"/>
                        <a14:foregroundMark x1="33438" y1="55556" x2="26328" y2="56806"/>
                        <a14:foregroundMark x1="26328" y1="56806" x2="26641" y2="54583"/>
                        <a14:foregroundMark x1="43594" y1="41806" x2="44141" y2="43056"/>
                        <a14:foregroundMark x1="48281" y1="41667" x2="48125" y2="44722"/>
                        <a14:foregroundMark x1="54030" y1="48611" x2="53750" y2="49167"/>
                        <a14:foregroundMark x1="55291" y1="46111" x2="54030" y2="48611"/>
                        <a14:foregroundMark x1="55781" y1="45139" x2="55501" y2="45694"/>
                        <a14:foregroundMark x1="57969" y1="42361" x2="58672" y2="50417"/>
                        <a14:foregroundMark x1="62085" y1="48956" x2="62813" y2="49583"/>
                        <a14:foregroundMark x1="60234" y1="47361" x2="61216" y2="48208"/>
                        <a14:foregroundMark x1="65000" y1="44306" x2="64766" y2="50417"/>
                        <a14:foregroundMark x1="68047" y1="52199" x2="67656" y2="53333"/>
                        <a14:foregroundMark x1="69145" y1="49015" x2="68929" y2="49642"/>
                        <a14:foregroundMark x1="70625" y1="44722" x2="70003" y2="46528"/>
                        <a14:foregroundMark x1="74341" y1="49309" x2="74375" y2="50139"/>
                        <a14:foregroundMark x1="74141" y1="44306" x2="74208" y2="45960"/>
                        <a14:foregroundMark x1="74704" y1="49336" x2="74688" y2="50694"/>
                        <a14:foregroundMark x1="74766" y1="44028" x2="74754" y2="45051"/>
                        <a14:foregroundMark x1="41953" y1="54306" x2="41953" y2="54306"/>
                        <a14:foregroundMark x1="43125" y1="55139" x2="43125" y2="55139"/>
                        <a14:foregroundMark x1="46484" y1="55000" x2="46484" y2="55000"/>
                        <a14:foregroundMark x1="47422" y1="56111" x2="47422" y2="56111"/>
                        <a14:foregroundMark x1="48906" y1="56389" x2="48906" y2="56389"/>
                        <a14:foregroundMark x1="49609" y1="55694" x2="49609" y2="55694"/>
                        <a14:foregroundMark x1="50859" y1="55139" x2="50859" y2="55139"/>
                        <a14:foregroundMark x1="51016" y1="57222" x2="51016" y2="57222"/>
                        <a14:foregroundMark x1="50469" y1="58194" x2="50469" y2="58194"/>
                        <a14:foregroundMark x1="51797" y1="56389" x2="51797" y2="56389"/>
                        <a14:foregroundMark x1="52969" y1="56806" x2="52969" y2="56806"/>
                        <a14:foregroundMark x1="54297" y1="57083" x2="54297" y2="57083"/>
                        <a14:foregroundMark x1="54219" y1="53472" x2="54219" y2="53472"/>
                        <a14:foregroundMark x1="56094" y1="54861" x2="56094" y2="54861"/>
                        <a14:foregroundMark x1="58594" y1="55278" x2="58594" y2="55278"/>
                        <a14:foregroundMark x1="57813" y1="54722" x2="57813" y2="54722"/>
                        <a14:foregroundMark x1="57266" y1="55694" x2="57266" y2="55694"/>
                        <a14:foregroundMark x1="58672" y1="57361" x2="58672" y2="57361"/>
                        <a14:backgroundMark x1="54844" y1="45694" x2="54844" y2="45694"/>
                        <a14:backgroundMark x1="55391" y1="46111" x2="55391" y2="46111"/>
                        <a14:backgroundMark x1="55156" y1="46250" x2="55156" y2="46250"/>
                        <a14:backgroundMark x1="55234" y1="45972" x2="55234" y2="45972"/>
                        <a14:backgroundMark x1="54688" y1="49167" x2="54688" y2="49167"/>
                        <a14:backgroundMark x1="53984" y1="48611" x2="53984" y2="48611"/>
                        <a14:backgroundMark x1="53984" y1="48750" x2="53984" y2="48750"/>
                        <a14:backgroundMark x1="53906" y1="48333" x2="53906" y2="48333"/>
                        <a14:backgroundMark x1="61094" y1="45972" x2="61094" y2="45972"/>
                        <a14:backgroundMark x1="62187" y1="48750" x2="62187" y2="48750"/>
                        <a14:backgroundMark x1="61641" y1="49028" x2="61641" y2="49028"/>
                        <a14:backgroundMark x1="61484" y1="48750" x2="61328" y2="48611"/>
                        <a14:backgroundMark x1="61563" y1="48889" x2="62109" y2="48889"/>
                        <a14:backgroundMark x1="61875" y1="48472" x2="61328" y2="48889"/>
                        <a14:backgroundMark x1="60938" y1="48472" x2="60938" y2="48472"/>
                        <a14:backgroundMark x1="68828" y1="47361" x2="69375" y2="46111"/>
                        <a14:backgroundMark x1="69297" y1="47639" x2="69219" y2="49028"/>
                        <a14:backgroundMark x1="69766" y1="46528" x2="69766" y2="48611"/>
                        <a14:backgroundMark x1="69063" y1="48889" x2="69063" y2="48889"/>
                        <a14:backgroundMark x1="68984" y1="49028" x2="68984" y2="49028"/>
                        <a14:backgroundMark x1="68984" y1="49028" x2="68984" y2="49028"/>
                        <a14:backgroundMark x1="68984" y1="49028" x2="68984" y2="49028"/>
                        <a14:backgroundMark x1="68984" y1="49167" x2="68984" y2="49167"/>
                        <a14:backgroundMark x1="69922" y1="51667" x2="67813" y2="51528"/>
                        <a14:backgroundMark x1="74063" y1="49583" x2="73906" y2="49306"/>
                        <a14:backgroundMark x1="74609" y1="48472" x2="74063" y2="46667"/>
                        <a14:backgroundMark x1="74375" y1="46667" x2="74453" y2="49167"/>
                        <a14:backgroundMark x1="73906" y1="45833" x2="74844" y2="48750"/>
                        <a14:backgroundMark x1="74297" y1="45556" x2="74297" y2="45556"/>
                        <a14:backgroundMark x1="74219" y1="45556" x2="74219" y2="45556"/>
                        <a14:backgroundMark x1="74219" y1="45556" x2="74219" y2="45556"/>
                        <a14:backgroundMark x1="74219" y1="45556" x2="74219" y2="45556"/>
                        <a14:backgroundMark x1="74063" y1="45694" x2="74063" y2="45694"/>
                        <a14:backgroundMark x1="74063" y1="45833" x2="74063" y2="45833"/>
                        <a14:backgroundMark x1="74375" y1="45833" x2="73984" y2="45972"/>
                        <a14:backgroundMark x1="74375" y1="48056" x2="74219" y2="45972"/>
                        <a14:backgroundMark x1="74375" y1="48056" x2="74375" y2="48056"/>
                        <a14:backgroundMark x1="73984" y1="48056" x2="73984" y2="48056"/>
                        <a14:backgroundMark x1="74141" y1="48056" x2="74141" y2="48056"/>
                        <a14:backgroundMark x1="74219" y1="48056" x2="74219" y2="48056"/>
                        <a14:backgroundMark x1="74219" y1="48056" x2="74219" y2="48056"/>
                        <a14:backgroundMark x1="74375" y1="48472" x2="74531" y2="49306"/>
                        <a14:backgroundMark x1="74375" y1="45972" x2="74297" y2="49306"/>
                        <a14:backgroundMark x1="55781" y1="55556" x2="55781" y2="55556"/>
                      </a14:backgroundRemoval>
                    </a14:imgEffect>
                  </a14:imgLayer>
                </a14:imgProps>
              </a:ext>
            </a:extLst>
          </a:blip>
          <a:srcRect l="23906" t="33888" r="23282" b="36667"/>
          <a:stretch/>
        </p:blipFill>
        <p:spPr>
          <a:xfrm>
            <a:off x="7845557" y="1263374"/>
            <a:ext cx="3585673" cy="112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30" b="81944" l="29948" r="68802">
                        <a14:foregroundMark x1="46354" y1="21759" x2="44740" y2="15278"/>
                        <a14:foregroundMark x1="44740" y1="15278" x2="53594" y2="16852"/>
                        <a14:foregroundMark x1="53594" y1="16852" x2="49688" y2="20093"/>
                        <a14:foregroundMark x1="49688" y1="20093" x2="49635" y2="20093"/>
                        <a14:foregroundMark x1="54688" y1="21667" x2="55885" y2="14722"/>
                        <a14:foregroundMark x1="55885" y1="14722" x2="54375" y2="20926"/>
                        <a14:foregroundMark x1="35625" y1="42593" x2="31823" y2="40370"/>
                        <a14:foregroundMark x1="31823" y1="40370" x2="32031" y2="47315"/>
                        <a14:foregroundMark x1="32031" y1="47315" x2="35000" y2="43056"/>
                        <a14:foregroundMark x1="31719" y1="40278" x2="31094" y2="47685"/>
                        <a14:foregroundMark x1="31094" y1="47685" x2="32135" y2="40741"/>
                        <a14:foregroundMark x1="32135" y1="40741" x2="31875" y2="40556"/>
                        <a14:foregroundMark x1="29948" y1="60278" x2="30000" y2="45185"/>
                        <a14:foregroundMark x1="30000" y1="45185" x2="29271" y2="38241"/>
                        <a14:foregroundMark x1="29271" y1="38241" x2="32396" y2="42500"/>
                        <a14:foregroundMark x1="32396" y1="42500" x2="33073" y2="57037"/>
                        <a14:foregroundMark x1="33073" y1="57037" x2="29948" y2="60278"/>
                        <a14:foregroundMark x1="45625" y1="76481" x2="44219" y2="83611"/>
                        <a14:foregroundMark x1="44219" y1="83611" x2="47396" y2="87778"/>
                        <a14:foregroundMark x1="47396" y1="87778" x2="55990" y2="87778"/>
                        <a14:foregroundMark x1="55990" y1="87778" x2="55625" y2="80463"/>
                        <a14:foregroundMark x1="55625" y1="80463" x2="52865" y2="75370"/>
                        <a14:foregroundMark x1="52865" y1="75370" x2="46094" y2="76389"/>
                        <a14:foregroundMark x1="55885" y1="82037" x2="53281" y2="87870"/>
                        <a14:foregroundMark x1="53281" y1="87870" x2="44323" y2="86574"/>
                        <a14:foregroundMark x1="44323" y1="86574" x2="47708" y2="81852"/>
                        <a14:foregroundMark x1="47708" y1="81852" x2="51875" y2="80648"/>
                        <a14:foregroundMark x1="51875" y1="80648" x2="55625" y2="82037"/>
                        <a14:foregroundMark x1="65417" y1="42222" x2="69219" y2="40278"/>
                        <a14:foregroundMark x1="69219" y1="40278" x2="71875" y2="45741"/>
                        <a14:foregroundMark x1="71875" y1="45741" x2="72500" y2="54074"/>
                        <a14:foregroundMark x1="72500" y1="54074" x2="68802" y2="58056"/>
                        <a14:foregroundMark x1="68802" y1="58056" x2="65208" y2="55278"/>
                        <a14:foregroundMark x1="65208" y1="55278" x2="64583" y2="47870"/>
                        <a14:foregroundMark x1="64583" y1="47870" x2="65469" y2="42037"/>
                      </a14:backgroundRemoval>
                    </a14:imgEffect>
                  </a14:imgLayer>
                </a14:imgProps>
              </a:ext>
            </a:extLst>
          </a:blip>
          <a:srcRect l="29922" t="14167" r="30078" b="14861"/>
          <a:stretch/>
        </p:blipFill>
        <p:spPr>
          <a:xfrm>
            <a:off x="7636007" y="3509110"/>
            <a:ext cx="2717668" cy="27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6" y="2035175"/>
            <a:ext cx="7947990" cy="4575175"/>
          </a:xfrm>
        </p:spPr>
        <p:txBody>
          <a:bodyPr>
            <a:normAutofit lnSpcReduction="10000"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First instance of the animus designed in </a:t>
            </a:r>
            <a:r>
              <a:rPr lang="en-IE" sz="2000" dirty="0">
                <a:latin typeface="Assassin$" panose="02000000000000000000" pitchFamily="2" charset="0"/>
              </a:rPr>
              <a:t>1930’</a:t>
            </a:r>
            <a:r>
              <a:rPr lang="en-IE" dirty="0">
                <a:latin typeface="Assassin$" panose="02000000000000000000" pitchFamily="2" charset="0"/>
              </a:rPr>
              <a:t>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Powered by the </a:t>
            </a:r>
            <a:r>
              <a:rPr lang="en-IE" sz="2000" dirty="0">
                <a:latin typeface="Book Antiqua" panose="02040602050305030304" pitchFamily="18" charset="0"/>
              </a:rPr>
              <a:t>4</a:t>
            </a:r>
            <a:r>
              <a:rPr lang="en-IE" sz="2000" dirty="0">
                <a:latin typeface="Assassin$" panose="02000000000000000000" pitchFamily="2" charset="0"/>
              </a:rPr>
              <a:t>th </a:t>
            </a:r>
            <a:r>
              <a:rPr lang="en-IE" dirty="0">
                <a:latin typeface="Assassin$" panose="02000000000000000000" pitchFamily="2" charset="0"/>
              </a:rPr>
              <a:t>Apple of Eden</a:t>
            </a:r>
            <a:r>
              <a:rPr lang="en-IE" sz="2000" dirty="0">
                <a:latin typeface="Baskerville Old Face" panose="02020602080505020303" pitchFamily="18" charset="0"/>
              </a:rPr>
              <a:t>, </a:t>
            </a:r>
            <a:r>
              <a:rPr lang="en-IE" dirty="0">
                <a:latin typeface="Assassin$" panose="02000000000000000000" pitchFamily="2" charset="0"/>
              </a:rPr>
              <a:t>a supernatural object previously possessed by Nikola Tesla and used to develop electricity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Project started by SS General and Templar Gero Kramer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Used the Nazi atomic program, </a:t>
            </a:r>
            <a:r>
              <a:rPr lang="en-IE" sz="2000" dirty="0">
                <a:latin typeface="Assassin$" panose="02000000000000000000" pitchFamily="2" charset="0"/>
              </a:rPr>
              <a:t>“</a:t>
            </a:r>
            <a:r>
              <a:rPr lang="en-IE" dirty="0">
                <a:latin typeface="Assassin$" panose="02000000000000000000" pitchFamily="2" charset="0"/>
              </a:rPr>
              <a:t>Uranprojekt</a:t>
            </a:r>
            <a:r>
              <a:rPr lang="en-IE" sz="2000" dirty="0">
                <a:latin typeface="Assassin$" panose="02000000000000000000" pitchFamily="2" charset="0"/>
              </a:rPr>
              <a:t>”,</a:t>
            </a:r>
            <a:r>
              <a:rPr lang="en-IE" dirty="0">
                <a:latin typeface="Assassin$" panose="02000000000000000000" pitchFamily="2" charset="0"/>
              </a:rPr>
              <a:t> as a guise for their real invention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The project was intended to create a machine that allowed the user to watch the memories of an individual's ancestors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8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91913" y="355599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Early Testing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9700" y="1357997"/>
            <a:ext cx="239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>
                <a:solidFill>
                  <a:srgbClr val="7A0000"/>
                </a:solidFill>
                <a:latin typeface="Assassin$" panose="02000000000000000000" pitchFamily="2" charset="0"/>
              </a:rPr>
              <a:t>Uranprojekt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74" b="88679" l="27344" r="74063">
                        <a14:foregroundMark x1="43750" y1="20755" x2="37344" y2="29009"/>
                        <a14:foregroundMark x1="37344" y1="29009" x2="37344" y2="29481"/>
                        <a14:foregroundMark x1="28750" y1="47170" x2="28750" y2="47170"/>
                        <a14:foregroundMark x1="27344" y1="53774" x2="27344" y2="53774"/>
                        <a14:foregroundMark x1="34063" y1="75472" x2="34063" y2="75472"/>
                        <a14:foregroundMark x1="33906" y1="75708" x2="30156" y2="69340"/>
                        <a14:foregroundMark x1="36094" y1="78538" x2="41719" y2="83255"/>
                        <a14:foregroundMark x1="72344" y1="41745" x2="74688" y2="52830"/>
                        <a14:foregroundMark x1="74688" y1="52830" x2="74063" y2="62264"/>
                        <a14:foregroundMark x1="74063" y1="62264" x2="72969" y2="64151"/>
                        <a14:foregroundMark x1="60156" y1="21462" x2="54375" y2="17689"/>
                        <a14:foregroundMark x1="54375" y1="17689" x2="50313" y2="17689"/>
                        <a14:foregroundMark x1="62656" y1="22170" x2="57188" y2="18396"/>
                        <a14:foregroundMark x1="61406" y1="19575" x2="61406" y2="19575"/>
                        <a14:foregroundMark x1="62656" y1="20519" x2="46563" y2="16509"/>
                        <a14:foregroundMark x1="70781" y1="70755" x2="69531" y2="73349"/>
                        <a14:foregroundMark x1="70938" y1="72642" x2="70938" y2="72642"/>
                        <a14:foregroundMark x1="69063" y1="75708" x2="65000" y2="81604"/>
                        <a14:foregroundMark x1="63750" y1="83255" x2="63750" y2="83255"/>
                        <a14:foregroundMark x1="50469" y1="88443" x2="54531" y2="87028"/>
                        <a14:foregroundMark x1="54531" y1="87028" x2="54531" y2="87028"/>
                        <a14:foregroundMark x1="60313" y1="86085" x2="66719" y2="79953"/>
                        <a14:foregroundMark x1="62187" y1="85849" x2="56094" y2="88679"/>
                        <a14:foregroundMark x1="56094" y1="88679" x2="43281" y2="87028"/>
                        <a14:foregroundMark x1="43281" y1="87028" x2="38438" y2="84198"/>
                      </a14:backgroundRemoval>
                    </a14:imgEffect>
                  </a14:imgLayer>
                </a14:imgProps>
              </a:ext>
            </a:extLst>
          </a:blip>
          <a:srcRect l="25034" t="13599" r="22696" b="9787"/>
          <a:stretch/>
        </p:blipFill>
        <p:spPr>
          <a:xfrm>
            <a:off x="9165019" y="587506"/>
            <a:ext cx="2133366" cy="2071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170" t="16647" r="28008" b="14526"/>
          <a:stretch/>
        </p:blipFill>
        <p:spPr>
          <a:xfrm>
            <a:off x="8975833" y="3731171"/>
            <a:ext cx="2455397" cy="246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9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527" y="871209"/>
            <a:ext cx="4261473" cy="59867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6" y="2035175"/>
            <a:ext cx="7947990" cy="4575175"/>
          </a:xfrm>
        </p:spPr>
        <p:txBody>
          <a:bodyPr>
            <a:normAutofit/>
          </a:bodyPr>
          <a:lstStyle/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Designed by Nikola Tesla</a:t>
            </a:r>
            <a:r>
              <a:rPr lang="en-IE" sz="2000" dirty="0">
                <a:latin typeface="Book Antiqua" panose="02040602050305030304" pitchFamily="18" charset="0"/>
              </a:rPr>
              <a:t>,</a:t>
            </a:r>
            <a:r>
              <a:rPr lang="en-IE" dirty="0">
                <a:latin typeface="Assassin$" panose="02000000000000000000" pitchFamily="2" charset="0"/>
              </a:rPr>
              <a:t> Die Glocke was an anti-gravity system capable of generating a wormhole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This acted as a window to the past of the user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Tesla was able to construct the machine by coupling his own inventions with technologies stole from the allies by the Nazis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Book Antiqua" panose="02040602050305030304" pitchFamily="18" charset="0"/>
            </a:endParaRPr>
          </a:p>
          <a:p>
            <a:pPr>
              <a:buFontTx/>
              <a:buChar char="?"/>
            </a:pPr>
            <a:r>
              <a:rPr lang="en-IE" dirty="0">
                <a:latin typeface="Assassin$" panose="02000000000000000000" pitchFamily="2" charset="0"/>
              </a:rPr>
              <a:t>   In </a:t>
            </a:r>
            <a:r>
              <a:rPr lang="en-IE" sz="2000" dirty="0">
                <a:latin typeface="Book Antiqua" panose="02040602050305030304" pitchFamily="18" charset="0"/>
              </a:rPr>
              <a:t>1943, </a:t>
            </a:r>
            <a:r>
              <a:rPr lang="en-IE" dirty="0">
                <a:latin typeface="Assassin$" panose="02000000000000000000" pitchFamily="2" charset="0"/>
              </a:rPr>
              <a:t>the first prototype was completed</a:t>
            </a:r>
            <a:r>
              <a:rPr lang="en-IE" sz="2000" dirty="0">
                <a:latin typeface="Book Antiqua" panose="02040602050305030304" pitchFamily="18" charset="0"/>
              </a:rPr>
              <a:t>.</a:t>
            </a:r>
            <a:endParaRPr lang="en-IE" dirty="0">
              <a:latin typeface="Assassin$" panose="02000000000000000000" pitchFamily="2" charset="0"/>
            </a:endParaRPr>
          </a:p>
          <a:p>
            <a:pPr>
              <a:buFontTx/>
              <a:buChar char="?"/>
            </a:pPr>
            <a:endParaRPr lang="en-IE" dirty="0">
              <a:latin typeface="Assassin$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1230" y="6221469"/>
            <a:ext cx="527897" cy="520243"/>
            <a:chOff x="11431230" y="6221469"/>
            <a:chExt cx="527897" cy="52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1F9EA"/>
                </a:clrFrom>
                <a:clrTo>
                  <a:srgbClr val="F1F9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76" b="67647" l="26087" r="78261">
                          <a14:foregroundMark x1="30435" y1="58824" x2="30435" y2="58824"/>
                          <a14:foregroundMark x1="31884" y1="58824" x2="55072" y2="64706"/>
                          <a14:foregroundMark x1="55072" y1="64706" x2="49275" y2="66176"/>
                          <a14:foregroundMark x1="49275" y1="66176" x2="34783" y2="66176"/>
                          <a14:foregroundMark x1="65217" y1="63235" x2="68116" y2="66176"/>
                          <a14:foregroundMark x1="68116" y1="66176" x2="73913" y2="69118"/>
                          <a14:foregroundMark x1="73913" y1="69118" x2="78261" y2="67647"/>
                          <a14:foregroundMark x1="78261" y1="67647" x2="76812" y2="63235"/>
                          <a14:foregroundMark x1="76812" y1="63235" x2="73913" y2="58824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4" t="12763" r="16387" b="28953"/>
            <a:stretch/>
          </p:blipFill>
          <p:spPr>
            <a:xfrm>
              <a:off x="11431230" y="6221469"/>
              <a:ext cx="527897" cy="4949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50467" y="6341602"/>
              <a:ext cx="28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schemeClr val="bg1">
                      <a:lumMod val="85000"/>
                    </a:schemeClr>
                  </a:solidFill>
                  <a:latin typeface="Book Antiqua" panose="02040602050305030304" pitchFamily="18" charset="0"/>
                </a:rPr>
                <a:t>9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61018" y="355599"/>
            <a:ext cx="4219575" cy="1325563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Assassin$" panose="02000000000000000000" pitchFamily="2" charset="0"/>
              </a:rPr>
              <a:t>Early Testing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9700" y="1357997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>
                <a:solidFill>
                  <a:srgbClr val="7A0000"/>
                </a:solidFill>
                <a:latin typeface="Assassin$" panose="02000000000000000000" pitchFamily="2" charset="0"/>
              </a:rPr>
              <a:t>Die Glocke</a:t>
            </a:r>
          </a:p>
        </p:txBody>
      </p:sp>
    </p:spTree>
    <p:extLst>
      <p:ext uri="{BB962C8B-B14F-4D97-AF65-F5344CB8AC3E}">
        <p14:creationId xmlns:p14="http://schemas.microsoft.com/office/powerpoint/2010/main" val="278852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</TotalTime>
  <Words>533</Words>
  <Application>Microsoft Office PowerPoint</Application>
  <PresentationFormat>Widescreen</PresentationFormat>
  <Paragraphs>138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Assassin$</vt:lpstr>
      <vt:lpstr>Baskerville Old Face</vt:lpstr>
      <vt:lpstr>Calibri Light</vt:lpstr>
      <vt:lpstr>Book Antiqua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Nikola Tesla</vt:lpstr>
      <vt:lpstr>Nikola Tesla</vt:lpstr>
      <vt:lpstr>\Abstergo</vt:lpstr>
      <vt:lpstr>Early Testing</vt:lpstr>
      <vt:lpstr>Early Testing</vt:lpstr>
      <vt:lpstr>Early Failures</vt:lpstr>
      <vt:lpstr>The Animus Project</vt:lpstr>
      <vt:lpstr>The Animus Project</vt:lpstr>
      <vt:lpstr>The Animus Project</vt:lpstr>
      <vt:lpstr>The Animus Project</vt:lpstr>
      <vt:lpstr>Animus 1.0</vt:lpstr>
      <vt:lpstr>Animus 2.0</vt:lpstr>
      <vt:lpstr>Animus 2.5 - Brotherhood</vt:lpstr>
      <vt:lpstr>Animus 2.8.7 - Revelations</vt:lpstr>
      <vt:lpstr>Animus 3.0</vt:lpstr>
      <vt:lpstr>Animus Omega</vt:lpstr>
      <vt:lpstr>Animus 4.3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McDevitt</dc:creator>
  <cp:lastModifiedBy>paddy oconnor</cp:lastModifiedBy>
  <cp:revision>60</cp:revision>
  <dcterms:created xsi:type="dcterms:W3CDTF">2017-04-05T14:19:15Z</dcterms:created>
  <dcterms:modified xsi:type="dcterms:W3CDTF">2017-04-06T15:21:39Z</dcterms:modified>
</cp:coreProperties>
</file>