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Amatic SC"/>
      <p:regular r:id="rId31"/>
      <p:bold r:id="rId32"/>
    </p:embeddedFont>
    <p:embeddedFont>
      <p:font typeface="Source Code Pro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maticSC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6.xml"/><Relationship Id="rId32" Type="http://schemas.openxmlformats.org/officeDocument/2006/relationships/font" Target="fonts/AmaticSC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AutoNum type="arabicPeriod"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AutoNum type="alphaLcPeriod"/>
              <a:defRPr/>
            </a:lvl2pPr>
            <a:lvl3pPr lvl="2">
              <a:spcBef>
                <a:spcPts val="0"/>
              </a:spcBef>
              <a:buAutoNum type="romanLcPeriod"/>
              <a:defRPr/>
            </a:lvl3pPr>
            <a:lvl4pPr lvl="3">
              <a:spcBef>
                <a:spcPts val="0"/>
              </a:spcBef>
              <a:buAutoNum type="arabicPeriod"/>
              <a:defRPr/>
            </a:lvl4pPr>
            <a:lvl5pPr lvl="4">
              <a:spcBef>
                <a:spcPts val="0"/>
              </a:spcBef>
              <a:buAutoNum type="alphaLcPeriod"/>
              <a:defRPr/>
            </a:lvl5pPr>
            <a:lvl6pPr lvl="5">
              <a:spcBef>
                <a:spcPts val="0"/>
              </a:spcBef>
              <a:buAutoNum type="romanLcPeriod"/>
              <a:defRPr/>
            </a:lvl6pPr>
            <a:lvl7pPr lvl="6">
              <a:spcBef>
                <a:spcPts val="0"/>
              </a:spcBef>
              <a:buAutoNum type="arabicPeriod"/>
              <a:defRPr/>
            </a:lvl7pPr>
            <a:lvl8pPr lvl="7">
              <a:spcBef>
                <a:spcPts val="0"/>
              </a:spcBef>
              <a:buAutoNum type="alphaLcPeriod"/>
              <a:defRPr/>
            </a:lvl8pPr>
            <a:lvl9pPr lvl="8">
              <a:spcBef>
                <a:spcPts val="0"/>
              </a:spcBef>
              <a:buAutoNum type="romanLcPeriod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EFF44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By Filip Tyrala, Jack Wright, Jennifer Nolan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6950" l="0" r="37213" t="0"/>
          <a:stretch/>
        </p:blipFill>
        <p:spPr>
          <a:xfrm>
            <a:off x="509070" y="911000"/>
            <a:ext cx="1489150" cy="17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6060" l="17488" r="16039" t="7605"/>
          <a:stretch/>
        </p:blipFill>
        <p:spPr>
          <a:xfrm>
            <a:off x="7167149" y="1208737"/>
            <a:ext cx="1665150" cy="15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Architecture consists of 6 main parts: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The Linux Kernel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Hardware Abstraction Layer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C/C++ Libraries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Android Runtime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Java API Framework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System Apps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899" y="1173000"/>
            <a:ext cx="2583024" cy="38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Versions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There are 13 main versions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Some versions changes names even if they are one version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after sweets alphabetically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1.0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First version of Android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23rd September 2008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Most important features implemented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First available on HTC Dream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1.5 Cupcake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April 27th 2009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“Cupcake”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First version to use a name after sweets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An updated version of Android 1.0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Allowed Widgets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Auto-Rotation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750" y="1228675"/>
            <a:ext cx="2475624" cy="37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1.6 Donut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September 15th 2009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“Donut”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Gallery, Camera fully integrated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Speed Improvements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549" y="1228674"/>
            <a:ext cx="2498174" cy="37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2.0 Eclair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October 26th 2009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“Eclair”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Account Syncing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Bluetooth 2.1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Refreshed UI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Live Wallpapers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499" y="1228675"/>
            <a:ext cx="2480024" cy="3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2.2 Froyo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20th May 2010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“Froyo”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Support for docks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Numeric and Alphanumeric Passwords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Keyboard Languages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Installing Apps on SD cards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Wi-Fi Hotspot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000" y="1171574"/>
            <a:ext cx="2202150" cy="3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2.3 Gingerbread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December 6th 2010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“Gingerbread”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Updated UI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Support for NFC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Download Manager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Support for more sensors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249" y="1228675"/>
            <a:ext cx="2203799" cy="367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3.0 Honeycomb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February 22nd 2011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“Honeycomb”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Tablet only version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New Keyboard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Quick Access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External Keyboards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800" y="1270262"/>
            <a:ext cx="4164774" cy="26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4.0 Ice Cream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Sandwich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October 18th 2011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“Ice Cream </a:t>
            </a:r>
            <a:r>
              <a:rPr lang="en-GB"/>
              <a:t>Sandwich</a:t>
            </a:r>
            <a:r>
              <a:rPr lang="en-GB"/>
              <a:t>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More user control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Data Usage control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Shut down apps from recently used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1080p recording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074" y="1228674"/>
            <a:ext cx="2044900" cy="36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Table of Contents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040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GB"/>
              <a:t>Introduction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Android in the Market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Biographies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Architecture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Android Versions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Conclusion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Bibliography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4.1 Jelly Bean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July 9th 2012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“Jelly Bean”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Smoother UI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Turn off notifications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Account Switching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4K support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Emoji Support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625" y="1228675"/>
            <a:ext cx="2181025" cy="36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4.4 Kit Kat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October 31st 2013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“Kit Kat”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Improved voice support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Smart Dialer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GPS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Wireless Printing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027" y="1228675"/>
            <a:ext cx="2060624" cy="366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5.0 Lollipop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November 12th 2014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“Lollipop”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Multiple SIM card support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Device Protection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Control Devices via Bluetooth and Wi-Fi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450" y="1228675"/>
            <a:ext cx="2065199" cy="36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6.0 Marshmallow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October 5th 2015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“Marshmallow”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Now On Tap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Permissions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Fingerprint reader support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USB Type-C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Automatic full data backup and restore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74" y="1228675"/>
            <a:ext cx="2056274" cy="365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7.0 Nougat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Released: August 22nd 2016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Named “Nougat”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Daydream VR interface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Multi-window support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Data saver mode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Vulcan 3D rendering API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249" y="1228675"/>
            <a:ext cx="2046024" cy="36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Android is a very commonly used operating system in phones and tablets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People who have androids use the operating system daily 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450" y="3182375"/>
            <a:ext cx="3323949" cy="186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449" y="1293412"/>
            <a:ext cx="3323950" cy="17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Bibliography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228675"/>
            <a:ext cx="83898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Android Central. (2017). Android History. [online] Available at: http://www.androidcentral.com/android-history [Accessed 19 Mar. 2017]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Arial"/>
              <a:buChar char="●"/>
            </a:pP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En.wikipedia.org. (2017). Android (operating system). [online] Available at: https://en.wikipedia.org/wiki/Android_(operating_system)#Development [Accessed 19 Mar. 2017].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Arial"/>
              <a:buChar char="●"/>
            </a:pP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En.wikipedia.org. (2017) Android version history. [online] Available at: https://en.wikipedia.org/wiki/Android_version_history [Accessed 19 Mar. 2017]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Arial"/>
              <a:buChar char="●"/>
            </a:pP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En.wikipedia.org. (2017). </a:t>
            </a:r>
            <a:r>
              <a:rPr i="1"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Hugo Barra</a:t>
            </a: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[online] Available at: https://en.wikipedia.org/wiki/Hugo_Barra#Google [Accessed 19 Mar. 2017].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040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Androids position in the market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The people behind Android’s creation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Architecture of the operating system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The different versions of android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950" y="2795825"/>
            <a:ext cx="1674675" cy="23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829" y="1745075"/>
            <a:ext cx="4380474" cy="28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Android in the Market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040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Phone market is taken up mostly by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either Apple or Android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325" y="1204000"/>
            <a:ext cx="4214975" cy="369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245025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Andy Rubin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49350"/>
            <a:ext cx="49752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Born 1963, New York, USA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Co-</a:t>
            </a:r>
            <a:r>
              <a:rPr lang="en-GB"/>
              <a:t>Founded Android Inc. in October 2003 with Rich Miner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Rubin </a:t>
            </a:r>
            <a:r>
              <a:rPr lang="en-GB"/>
              <a:t>foresaw</a:t>
            </a:r>
            <a:r>
              <a:rPr lang="en-GB"/>
              <a:t> smart mobile devices as the future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524" y="1477150"/>
            <a:ext cx="3257774" cy="18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45025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Rich Miner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49350"/>
            <a:ext cx="49752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Born May 25, 1963, Massachusetts, USA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Also co-founded Wildfire Communications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Pioneer of voice recognition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575" y="1149350"/>
            <a:ext cx="2499197" cy="2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245025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Nick Sears &amp; Chris White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49350"/>
            <a:ext cx="5409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Both also co-founded Android Inc.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Sears - VP of T-Mobile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White - Design and interface development lead at WebTV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Both stopped working on Android after Google Acquisition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999" y="1221250"/>
            <a:ext cx="1395024" cy="17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9000" y="3104925"/>
            <a:ext cx="1395025" cy="17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245025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Google Acquisition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49350"/>
            <a:ext cx="5409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July 2005, $50 million acquisition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Original founders joined Google as a result, continued working on Android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Marketed by Google as a “flexible and upgradeable system”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699" y="1516849"/>
            <a:ext cx="3054174" cy="166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45025"/>
            <a:ext cx="8520600" cy="801000"/>
          </a:xfrm>
          <a:prstGeom prst="rect">
            <a:avLst/>
          </a:prstGeom>
          <a:solidFill>
            <a:srgbClr val="6EFF4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Hugo Barra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49350"/>
            <a:ext cx="5409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Born October 28, 1976, Brazil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Joined Google in 2008, Android team in 2010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-GB"/>
              <a:t>Spokesperson and marketer of Android phones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674" y="1149349"/>
            <a:ext cx="3440775" cy="22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