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5" r:id="rId2"/>
    <p:sldId id="286" r:id="rId3"/>
    <p:sldId id="292" r:id="rId4"/>
    <p:sldId id="287" r:id="rId5"/>
    <p:sldId id="288" r:id="rId6"/>
    <p:sldId id="290" r:id="rId7"/>
    <p:sldId id="266" r:id="rId8"/>
    <p:sldId id="275" r:id="rId9"/>
    <p:sldId id="276" r:id="rId10"/>
    <p:sldId id="277" r:id="rId11"/>
    <p:sldId id="278" r:id="rId12"/>
    <p:sldId id="279" r:id="rId13"/>
    <p:sldId id="280" r:id="rId14"/>
    <p:sldId id="289" r:id="rId15"/>
    <p:sldId id="281" r:id="rId16"/>
    <p:sldId id="282" r:id="rId17"/>
    <p:sldId id="283" r:id="rId18"/>
    <p:sldId id="284" r:id="rId19"/>
    <p:sldId id="285" r:id="rId20"/>
    <p:sldId id="257" r:id="rId21"/>
    <p:sldId id="260" r:id="rId22"/>
    <p:sldId id="256" r:id="rId23"/>
    <p:sldId id="259" r:id="rId24"/>
    <p:sldId id="264" r:id="rId25"/>
    <p:sldId id="291" r:id="rId26"/>
    <p:sldId id="272" r:id="rId27"/>
    <p:sldId id="273" r:id="rId28"/>
    <p:sldId id="274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94" d="100"/>
          <a:sy n="94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34EA5-A7AB-FB43-ABB5-3682AC2A2EAD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64D9-20F6-FB4D-9E77-784DD6DBB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On top of the Linux kernel, there are</a:t>
            </a:r>
            <a:r>
              <a:rPr lang="en-US" sz="1200" baseline="0" dirty="0" smtClean="0"/>
              <a:t> </a:t>
            </a:r>
            <a:r>
              <a:rPr lang="en-US" sz="1200" dirty="0" smtClean="0"/>
              <a:t>libraries, APIs written in C, the middleware and application software running on</a:t>
            </a:r>
            <a:r>
              <a:rPr lang="en-US" sz="1200" baseline="0" dirty="0" smtClean="0"/>
              <a:t> </a:t>
            </a:r>
            <a:r>
              <a:rPr lang="en-US" sz="1200" dirty="0" smtClean="0"/>
              <a:t>an application framework which comprises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Java-compatible libraries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Other architectures include the x86 and MIPS architectures which are also officially supported for PC and later versions of Android.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3D1B-389C-4D6B-8453-6FDC07B21A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7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dirty="0" smtClean="0"/>
              <a:t>can be adjusted from portrait</a:t>
            </a:r>
            <a:r>
              <a:rPr lang="en-US" sz="1200" baseline="0" dirty="0" smtClean="0"/>
              <a:t> </a:t>
            </a:r>
            <a:r>
              <a:rPr lang="en-US" sz="1200" dirty="0" smtClean="0"/>
              <a:t>to landscape view</a:t>
            </a:r>
            <a:r>
              <a:rPr lang="en-US" sz="1200" baseline="0" dirty="0" smtClean="0"/>
              <a:t> with many customization preferences for end users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Shortcut icons on home screen are used for launching applications installed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an android device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Apart from Google play store, a number of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third-party applications can be acquired by downloading and installing APK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(Android Application Package)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has an active community of designers and enthusiasts who use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Open Source Project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develop their own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versions of the OS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root access can be obtained by exploiting certain security flaws to enhance capabilities or launch malicious activity.  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3D1B-389C-4D6B-8453-6FDC07B21A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1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1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4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8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4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7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4980-F57C-4525-AA9A-26E2F63C69A3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663C-4EA8-44F1-AB2E-B15BF7F5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oidpit.com/google-play-services-what-is-it-and-what-is-it-for" TargetMode="External"/><Relationship Id="rId4" Type="http://schemas.openxmlformats.org/officeDocument/2006/relationships/hyperlink" Target="https://www.android.com/versions/marshmallow-6-0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fehacker.com/5801862/top-10-awesome-android-features-that-the-iphone-doesnt-hav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22" y="705452"/>
            <a:ext cx="9144000" cy="94899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/>
                <a:cs typeface="Times New Roman"/>
              </a:rPr>
              <a:t>Android Operating System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3351" y="4883832"/>
            <a:ext cx="7882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Ruba Almashhuri      D15125511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Faisal Algahtani  </a:t>
            </a:r>
            <a:r>
              <a:rPr lang="en-US" sz="2000" dirty="0" smtClean="0">
                <a:latin typeface="Times New Roman"/>
                <a:cs typeface="Times New Roman"/>
              </a:rPr>
              <a:t>       D15125895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Abdulaziz </a:t>
            </a:r>
            <a:r>
              <a:rPr lang="en-US" sz="2000" dirty="0">
                <a:latin typeface="Times New Roman"/>
                <a:cs typeface="Times New Roman"/>
              </a:rPr>
              <a:t>Al </a:t>
            </a:r>
            <a:r>
              <a:rPr lang="en-US" sz="2000" dirty="0" smtClean="0">
                <a:latin typeface="Times New Roman"/>
                <a:cs typeface="Times New Roman"/>
              </a:rPr>
              <a:t>Jabri      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15125709    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Florin Demian  </a:t>
            </a:r>
            <a:r>
              <a:rPr lang="en-US" sz="2000" dirty="0" smtClean="0">
                <a:latin typeface="Times New Roman"/>
                <a:cs typeface="Times New Roman"/>
              </a:rPr>
              <a:t>         C16330621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   Justin Hassan           C16366366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813" y="2038809"/>
            <a:ext cx="7369090" cy="262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4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06733" y="64633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Software History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" y="899033"/>
            <a:ext cx="8054197" cy="59588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5 </a:t>
            </a:r>
            <a:r>
              <a:rPr lang="en-GB" dirty="0" err="1">
                <a:latin typeface="Times New Roman"/>
                <a:cs typeface="Times New Roman"/>
              </a:rPr>
              <a:t>january</a:t>
            </a:r>
            <a:r>
              <a:rPr lang="en-GB" dirty="0">
                <a:latin typeface="Times New Roman"/>
                <a:cs typeface="Times New Roman"/>
              </a:rPr>
              <a:t> 2010 the Nexus One is revealed, which launches as the first device with 2.1.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Feb 2010 Android </a:t>
            </a:r>
            <a:r>
              <a:rPr lang="en-GB" dirty="0" err="1">
                <a:latin typeface="Times New Roman"/>
                <a:cs typeface="Times New Roman"/>
              </a:rPr>
              <a:t>marketshare</a:t>
            </a:r>
            <a:r>
              <a:rPr lang="en-GB" dirty="0">
                <a:latin typeface="Times New Roman"/>
                <a:cs typeface="Times New Roman"/>
              </a:rPr>
              <a:t> </a:t>
            </a:r>
            <a:r>
              <a:rPr lang="en-GB" dirty="0" err="1">
                <a:latin typeface="Times New Roman"/>
                <a:cs typeface="Times New Roman"/>
              </a:rPr>
              <a:t>surpases</a:t>
            </a:r>
            <a:r>
              <a:rPr lang="en-GB" dirty="0">
                <a:latin typeface="Times New Roman"/>
                <a:cs typeface="Times New Roman"/>
              </a:rPr>
              <a:t> </a:t>
            </a:r>
            <a:r>
              <a:rPr lang="en-GB" dirty="0" err="1">
                <a:latin typeface="Times New Roman"/>
                <a:cs typeface="Times New Roman"/>
              </a:rPr>
              <a:t>ios</a:t>
            </a:r>
            <a:r>
              <a:rPr lang="en-GB" dirty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20 may 2010 Android </a:t>
            </a:r>
            <a:r>
              <a:rPr lang="en-GB" dirty="0" err="1">
                <a:latin typeface="Times New Roman"/>
                <a:cs typeface="Times New Roman"/>
              </a:rPr>
              <a:t>Froyo</a:t>
            </a:r>
            <a:r>
              <a:rPr lang="en-GB" dirty="0">
                <a:latin typeface="Times New Roman"/>
                <a:cs typeface="Times New Roman"/>
              </a:rPr>
              <a:t> 2.2 is released.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6 </a:t>
            </a:r>
            <a:r>
              <a:rPr lang="en-GB" dirty="0" err="1">
                <a:latin typeface="Times New Roman"/>
                <a:cs typeface="Times New Roman"/>
              </a:rPr>
              <a:t>dec</a:t>
            </a:r>
            <a:r>
              <a:rPr lang="en-GB" dirty="0">
                <a:latin typeface="Times New Roman"/>
                <a:cs typeface="Times New Roman"/>
              </a:rPr>
              <a:t> 2010 </a:t>
            </a:r>
            <a:r>
              <a:rPr lang="en-GB" dirty="0" err="1">
                <a:latin typeface="Times New Roman"/>
                <a:cs typeface="Times New Roman"/>
              </a:rPr>
              <a:t>google</a:t>
            </a:r>
            <a:r>
              <a:rPr lang="en-GB" dirty="0">
                <a:latin typeface="Times New Roman"/>
                <a:cs typeface="Times New Roman"/>
              </a:rPr>
              <a:t> launches Gingerbread, along with the Nexus One's successor: the </a:t>
            </a:r>
            <a:r>
              <a:rPr lang="en-GB" dirty="0" err="1">
                <a:latin typeface="Times New Roman"/>
                <a:cs typeface="Times New Roman"/>
              </a:rPr>
              <a:t>samsung</a:t>
            </a:r>
            <a:r>
              <a:rPr lang="en-GB" dirty="0">
                <a:latin typeface="Times New Roman"/>
                <a:cs typeface="Times New Roman"/>
              </a:rPr>
              <a:t> made </a:t>
            </a:r>
            <a:r>
              <a:rPr lang="en-GB" dirty="0" err="1">
                <a:latin typeface="Times New Roman"/>
                <a:cs typeface="Times New Roman"/>
              </a:rPr>
              <a:t>google</a:t>
            </a:r>
            <a:r>
              <a:rPr lang="en-GB" dirty="0">
                <a:latin typeface="Times New Roman"/>
                <a:cs typeface="Times New Roman"/>
              </a:rPr>
              <a:t> Nexus s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2131" y="2373040"/>
            <a:ext cx="3225800" cy="3143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967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15600" y="126833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Software History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" y="1023467"/>
            <a:ext cx="8121038" cy="5321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22 </a:t>
            </a:r>
            <a:r>
              <a:rPr lang="en-GB" dirty="0" err="1">
                <a:latin typeface="Times New Roman"/>
                <a:cs typeface="Times New Roman"/>
              </a:rPr>
              <a:t>february</a:t>
            </a:r>
            <a:r>
              <a:rPr lang="en-GB" dirty="0">
                <a:latin typeface="Times New Roman"/>
                <a:cs typeface="Times New Roman"/>
              </a:rPr>
              <a:t> 2011: Android Honeycomb 3.0 arrives for tablets, which first shipped on the Motorola </a:t>
            </a:r>
            <a:r>
              <a:rPr lang="en-GB" dirty="0" err="1">
                <a:latin typeface="Times New Roman"/>
                <a:cs typeface="Times New Roman"/>
              </a:rPr>
              <a:t>Xoom</a:t>
            </a:r>
            <a:r>
              <a:rPr lang="en-GB" dirty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15 august 2011 Google purchased Motorola mobility for 12.5 billion dollars.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18 </a:t>
            </a:r>
            <a:r>
              <a:rPr lang="en-GB" dirty="0" err="1">
                <a:latin typeface="Times New Roman"/>
                <a:cs typeface="Times New Roman"/>
              </a:rPr>
              <a:t>october</a:t>
            </a:r>
            <a:r>
              <a:rPr lang="en-GB" dirty="0">
                <a:latin typeface="Times New Roman"/>
                <a:cs typeface="Times New Roman"/>
              </a:rPr>
              <a:t> 2011 Ice Cream Sandwich 4.0 is released.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27 </a:t>
            </a:r>
            <a:r>
              <a:rPr lang="en-GB" dirty="0" err="1">
                <a:latin typeface="Times New Roman"/>
                <a:cs typeface="Times New Roman"/>
              </a:rPr>
              <a:t>june</a:t>
            </a:r>
            <a:r>
              <a:rPr lang="en-GB" dirty="0">
                <a:latin typeface="Times New Roman"/>
                <a:cs typeface="Times New Roman"/>
              </a:rPr>
              <a:t> 2012 Google launched the Nexus Q.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76" y="2935905"/>
            <a:ext cx="3640532" cy="2038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83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15600" y="189033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Software History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0" y="1045933"/>
            <a:ext cx="8288137" cy="5734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9 </a:t>
            </a:r>
            <a:r>
              <a:rPr lang="en-GB" dirty="0" err="1">
                <a:latin typeface="Times New Roman"/>
                <a:cs typeface="Times New Roman"/>
              </a:rPr>
              <a:t>july</a:t>
            </a:r>
            <a:r>
              <a:rPr lang="en-GB" dirty="0">
                <a:latin typeface="Times New Roman"/>
                <a:cs typeface="Times New Roman"/>
              </a:rPr>
              <a:t> 2012 Google releases 4.1 Jelly Bean and the first ever Nexus tablet the Nexus 7.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28 august 2013 Jelly Bean 4.3 debuts on an improved Nexus 7.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31 </a:t>
            </a:r>
            <a:r>
              <a:rPr lang="en-GB" dirty="0" err="1">
                <a:latin typeface="Times New Roman"/>
                <a:cs typeface="Times New Roman"/>
              </a:rPr>
              <a:t>october</a:t>
            </a:r>
            <a:r>
              <a:rPr lang="en-GB" dirty="0">
                <a:latin typeface="Times New Roman"/>
                <a:cs typeface="Times New Roman"/>
              </a:rPr>
              <a:t> 2013 Android </a:t>
            </a:r>
            <a:r>
              <a:rPr lang="en-GB" dirty="0" err="1">
                <a:latin typeface="Times New Roman"/>
                <a:cs typeface="Times New Roman"/>
              </a:rPr>
              <a:t>KitKat</a:t>
            </a:r>
            <a:r>
              <a:rPr lang="en-GB" dirty="0">
                <a:latin typeface="Times New Roman"/>
                <a:cs typeface="Times New Roman"/>
              </a:rPr>
              <a:t> 4.4 is released, which debuts on the </a:t>
            </a:r>
            <a:r>
              <a:rPr lang="en-GB" dirty="0" err="1">
                <a:latin typeface="Times New Roman"/>
                <a:cs typeface="Times New Roman"/>
              </a:rPr>
              <a:t>Lg</a:t>
            </a:r>
            <a:r>
              <a:rPr lang="en-GB" dirty="0">
                <a:latin typeface="Times New Roman"/>
                <a:cs typeface="Times New Roman"/>
              </a:rPr>
              <a:t>-made Nexus 5.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18 march 2014 android comes to the wrist.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8007" y="1837357"/>
            <a:ext cx="3575930" cy="348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76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15600" y="189033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Software History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0" y="1356967"/>
            <a:ext cx="9909003" cy="5501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</a:t>
            </a:r>
            <a:r>
              <a:rPr lang="en-GB" dirty="0" err="1">
                <a:latin typeface="Times New Roman"/>
                <a:cs typeface="Times New Roman"/>
              </a:rPr>
              <a:t>september</a:t>
            </a:r>
            <a:r>
              <a:rPr lang="en-GB" dirty="0">
                <a:latin typeface="Times New Roman"/>
                <a:cs typeface="Times New Roman"/>
              </a:rPr>
              <a:t> 2014 Android One is released for developing markets.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12 </a:t>
            </a:r>
            <a:r>
              <a:rPr lang="en-GB" dirty="0" err="1">
                <a:latin typeface="Times New Roman"/>
                <a:cs typeface="Times New Roman"/>
              </a:rPr>
              <a:t>november</a:t>
            </a:r>
            <a:r>
              <a:rPr lang="en-GB" dirty="0">
                <a:latin typeface="Times New Roman"/>
                <a:cs typeface="Times New Roman"/>
              </a:rPr>
              <a:t> 2014 the Lollipop OTA 5.0 updates begin.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</a:t>
            </a:r>
            <a:r>
              <a:rPr lang="en-GB" dirty="0" err="1">
                <a:latin typeface="Times New Roman"/>
                <a:cs typeface="Times New Roman"/>
              </a:rPr>
              <a:t>october</a:t>
            </a:r>
            <a:r>
              <a:rPr lang="en-GB" dirty="0">
                <a:latin typeface="Times New Roman"/>
                <a:cs typeface="Times New Roman"/>
              </a:rPr>
              <a:t> 2015 Android Marshmallow 6.0 is released.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august 22 2016 Nougat 7.0 is released.</a:t>
            </a:r>
          </a:p>
        </p:txBody>
      </p:sp>
    </p:spTree>
    <p:extLst>
      <p:ext uri="{BB962C8B-B14F-4D97-AF65-F5344CB8AC3E}">
        <p14:creationId xmlns:p14="http://schemas.microsoft.com/office/powerpoint/2010/main" val="422691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2918"/>
            <a:ext cx="9144000" cy="136450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Android </a:t>
            </a:r>
            <a:r>
              <a:rPr lang="en-US" dirty="0">
                <a:latin typeface="Times New Roman"/>
                <a:cs typeface="Times New Roman"/>
              </a:rPr>
              <a:t>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12330"/>
            <a:ext cx="9144000" cy="745469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7200" dirty="0" smtClean="0">
                <a:latin typeface="Times New Roman"/>
                <a:cs typeface="Times New Roman"/>
              </a:rPr>
              <a:t>By :</a:t>
            </a:r>
            <a:r>
              <a:rPr lang="en-US" sz="7200" dirty="0">
                <a:latin typeface="Times New Roman"/>
                <a:cs typeface="Times New Roman"/>
              </a:rPr>
              <a:t>Abdulaziz Al </a:t>
            </a:r>
            <a:r>
              <a:rPr lang="en-US" sz="7200" dirty="0" smtClean="0">
                <a:latin typeface="Times New Roman"/>
                <a:cs typeface="Times New Roman"/>
              </a:rPr>
              <a:t>Jabri</a:t>
            </a:r>
            <a:endParaRPr lang="en-US" sz="72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5912" y="38503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11" y="2864115"/>
            <a:ext cx="8355913" cy="266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18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Android Features</a:t>
            </a:r>
            <a:endParaRPr lang="ar-OM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 New Roman"/>
                <a:cs typeface="Times New Roman"/>
              </a:rPr>
              <a:t> The 4 Android features:</a:t>
            </a:r>
          </a:p>
          <a:p>
            <a:pPr algn="l" rtl="0"/>
            <a:r>
              <a:rPr lang="en-US" dirty="0" smtClean="0">
                <a:latin typeface="Times New Roman"/>
                <a:cs typeface="Times New Roman"/>
              </a:rPr>
              <a:t> Alternate Keyboards.</a:t>
            </a:r>
          </a:p>
          <a:p>
            <a:pPr marL="342900" lvl="2" indent="-342900" algn="l" rtl="0"/>
            <a:r>
              <a:rPr lang="en-US" sz="3200" dirty="0" smtClean="0">
                <a:latin typeface="Times New Roman"/>
                <a:cs typeface="Times New Roman"/>
              </a:rPr>
              <a:t>Removable Storage and Battery.</a:t>
            </a:r>
          </a:p>
          <a:p>
            <a:pPr marL="342900" lvl="2" indent="-342900" algn="l" rtl="0"/>
            <a:r>
              <a:rPr lang="en-US" sz="3200" dirty="0" smtClean="0">
                <a:latin typeface="Times New Roman"/>
                <a:cs typeface="Times New Roman"/>
              </a:rPr>
              <a:t>smarter caller ID</a:t>
            </a:r>
          </a:p>
          <a:p>
            <a:pPr marL="342900" lvl="2" indent="-342900" algn="l" rtl="0"/>
            <a:r>
              <a:rPr lang="en-US" sz="3200" dirty="0" smtClean="0">
                <a:latin typeface="Times New Roman"/>
                <a:cs typeface="Times New Roman"/>
              </a:rPr>
              <a:t>Automation</a:t>
            </a:r>
          </a:p>
          <a:p>
            <a:pPr marL="342900" lvl="2" indent="-342900" algn="l" rtl="0"/>
            <a:endParaRPr lang="en-US" sz="3200" b="1" dirty="0" smtClean="0"/>
          </a:p>
          <a:p>
            <a:pPr marL="342900" lvl="2" indent="-342900" algn="l" rtl="0"/>
            <a:endParaRPr lang="en-US" sz="3200" b="1" dirty="0" smtClean="0"/>
          </a:p>
          <a:p>
            <a:pPr algn="l" rtl="0"/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/>
            <a:endParaRPr lang="en-US" dirty="0" smtClean="0"/>
          </a:p>
          <a:p>
            <a:pPr algn="l" rtl="0"/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313293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Android Features</a:t>
            </a:r>
            <a:endParaRPr lang="ar-OM" dirty="0"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b="1" dirty="0">
                <a:latin typeface="Times New Roman"/>
                <a:cs typeface="Times New Roman"/>
              </a:rPr>
              <a:t>Alternate </a:t>
            </a:r>
            <a:r>
              <a:rPr lang="en-US" b="1" dirty="0" smtClean="0">
                <a:latin typeface="Times New Roman"/>
                <a:cs typeface="Times New Roman"/>
              </a:rPr>
              <a:t>Keyboards</a:t>
            </a:r>
          </a:p>
          <a:p>
            <a:pPr algn="l" rtl="0"/>
            <a:r>
              <a:rPr lang="en-US" sz="2400" b="1" dirty="0" smtClean="0">
                <a:latin typeface="Times New Roman"/>
                <a:cs typeface="Times New Roman"/>
              </a:rPr>
              <a:t>One of the features in android is Alternate Keyboards, so you have a lot of different keyboards like: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Text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predictors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like Swifty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reator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like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Swype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l" rtl="0">
              <a:buNone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andrid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085" y="3225519"/>
            <a:ext cx="4881210" cy="3214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71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733" y="43267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Android Features</a:t>
            </a:r>
            <a:endParaRPr lang="ar-OM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rtl="0"/>
            <a:r>
              <a:rPr lang="en-US" sz="3200" b="1" dirty="0" smtClean="0">
                <a:latin typeface="Times New Roman"/>
                <a:cs typeface="Times New Roman"/>
              </a:rPr>
              <a:t>Removable Storage and Battery</a:t>
            </a:r>
          </a:p>
          <a:p>
            <a:pPr lvl="2" algn="ctr" rtl="0">
              <a:buNone/>
            </a:pPr>
            <a:endParaRPr lang="en-US" sz="3200" b="1" dirty="0" smtClean="0"/>
          </a:p>
          <a:p>
            <a:endParaRPr lang="en-US" dirty="0" smtClean="0"/>
          </a:p>
          <a:p>
            <a:endParaRPr lang="en-US" dirty="0"/>
          </a:p>
          <a:p>
            <a:pPr algn="l" rtl="0"/>
            <a:endParaRPr lang="en-US" sz="2800" dirty="0" smtClean="0"/>
          </a:p>
          <a:p>
            <a:pPr algn="l" rtl="0"/>
            <a:endParaRPr lang="en-US" dirty="0"/>
          </a:p>
          <a:p>
            <a:pPr algn="l" rtl="0"/>
            <a:r>
              <a:rPr lang="en-US" sz="2800" dirty="0" smtClean="0">
                <a:latin typeface="Times New Roman"/>
                <a:cs typeface="Times New Roman"/>
              </a:rPr>
              <a:t>Android allows the user to change or swap the memory or the battery with new ones.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ospi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724" y="2703782"/>
            <a:ext cx="4762533" cy="16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Android Features</a:t>
            </a:r>
            <a:endParaRPr lang="ar-OM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153155" cy="4757758"/>
          </a:xfrm>
        </p:spPr>
        <p:txBody>
          <a:bodyPr/>
          <a:lstStyle/>
          <a:p>
            <a:pPr rtl="0"/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marter </a:t>
            </a:r>
            <a:r>
              <a:rPr lang="en-US" dirty="0">
                <a:latin typeface="Times New Roman"/>
                <a:cs typeface="Times New Roman"/>
              </a:rPr>
              <a:t>caller </a:t>
            </a:r>
            <a:r>
              <a:rPr lang="en-US" dirty="0" smtClean="0">
                <a:latin typeface="Times New Roman"/>
                <a:cs typeface="Times New Roman"/>
              </a:rPr>
              <a:t>ID</a:t>
            </a:r>
          </a:p>
          <a:p>
            <a:pPr algn="l" rtl="0"/>
            <a:r>
              <a:rPr lang="en-US" sz="2400" dirty="0" smtClean="0">
                <a:latin typeface="Times New Roman"/>
                <a:cs typeface="Times New Roman"/>
              </a:rPr>
              <a:t>When the user </a:t>
            </a:r>
            <a:r>
              <a:rPr lang="en-US" sz="2400" dirty="0">
                <a:latin typeface="Times New Roman"/>
                <a:cs typeface="Times New Roman"/>
              </a:rPr>
              <a:t>get a call from </a:t>
            </a:r>
            <a:r>
              <a:rPr lang="en-US" sz="2400" dirty="0" smtClean="0">
                <a:latin typeface="Times New Roman"/>
                <a:cs typeface="Times New Roman"/>
              </a:rPr>
              <a:t>unknown </a:t>
            </a:r>
            <a:r>
              <a:rPr lang="en-US" sz="2400" dirty="0">
                <a:latin typeface="Times New Roman"/>
                <a:cs typeface="Times New Roman"/>
              </a:rPr>
              <a:t>number not in your contacts, your phone will look for </a:t>
            </a:r>
            <a:r>
              <a:rPr lang="en-US" sz="2400" dirty="0" smtClean="0">
                <a:latin typeface="Times New Roman"/>
                <a:cs typeface="Times New Roman"/>
              </a:rPr>
              <a:t>this numbers </a:t>
            </a:r>
            <a:r>
              <a:rPr lang="en-US" sz="2400" dirty="0">
                <a:latin typeface="Times New Roman"/>
                <a:cs typeface="Times New Roman"/>
              </a:rPr>
              <a:t>from </a:t>
            </a:r>
            <a:r>
              <a:rPr lang="en-US" sz="2400" dirty="0" smtClean="0">
                <a:latin typeface="Times New Roman"/>
                <a:cs typeface="Times New Roman"/>
              </a:rPr>
              <a:t>businesses </a:t>
            </a:r>
            <a:r>
              <a:rPr lang="en-US" sz="2400" dirty="0">
                <a:latin typeface="Times New Roman"/>
                <a:cs typeface="Times New Roman"/>
              </a:rPr>
              <a:t>with a local listing on Google </a:t>
            </a:r>
            <a:r>
              <a:rPr lang="en-US" sz="2400" dirty="0" smtClean="0">
                <a:latin typeface="Times New Roman"/>
                <a:cs typeface="Times New Roman"/>
              </a:rPr>
              <a:t>Maps.</a:t>
            </a:r>
            <a:endParaRPr lang="ar-OM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ospi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5" y="2143116"/>
            <a:ext cx="5035548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7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Android Features</a:t>
            </a:r>
            <a:endParaRPr lang="ar-OM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latin typeface="Times New Roman"/>
                <a:cs typeface="Times New Roman"/>
              </a:rPr>
              <a:t>Automation</a:t>
            </a:r>
          </a:p>
          <a:p>
            <a:pPr algn="l" rtl="0"/>
            <a:r>
              <a:rPr lang="en-US" sz="2400" dirty="0" smtClean="0">
                <a:latin typeface="Times New Roman"/>
                <a:cs typeface="Times New Roman"/>
              </a:rPr>
              <a:t>One of the most powerful, useful Android apps around is </a:t>
            </a:r>
            <a:r>
              <a:rPr lang="en-US" sz="2400" dirty="0" err="1" smtClean="0">
                <a:latin typeface="Times New Roman"/>
                <a:cs typeface="Times New Roman"/>
              </a:rPr>
              <a:t>Tasker</a:t>
            </a:r>
            <a:r>
              <a:rPr lang="en-US" sz="2400" dirty="0" smtClean="0">
                <a:latin typeface="Times New Roman"/>
                <a:cs typeface="Times New Roman"/>
              </a:rPr>
              <a:t>, the automation program that lets you turn your phone into a </a:t>
            </a:r>
            <a:r>
              <a:rPr lang="en-US" sz="2400" dirty="0" err="1" smtClean="0">
                <a:latin typeface="Times New Roman"/>
                <a:cs typeface="Times New Roman"/>
              </a:rPr>
              <a:t>superphone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algn="l" rtl="0"/>
            <a:r>
              <a:rPr lang="en-US" sz="2400" dirty="0" smtClean="0">
                <a:latin typeface="Times New Roman"/>
                <a:cs typeface="Times New Roman"/>
              </a:rPr>
              <a:t>You can turn settings on and off for certain applications</a:t>
            </a:r>
          </a:p>
          <a:p>
            <a:pPr algn="l" rtl="0"/>
            <a:r>
              <a:rPr lang="en-US" sz="2400" dirty="0" smtClean="0">
                <a:latin typeface="Times New Roman"/>
                <a:cs typeface="Times New Roman"/>
              </a:rPr>
              <a:t> by location</a:t>
            </a:r>
          </a:p>
          <a:p>
            <a:pPr algn="l" rtl="0"/>
            <a:r>
              <a:rPr lang="en-US" sz="2400" dirty="0" smtClean="0">
                <a:latin typeface="Times New Roman"/>
                <a:cs typeface="Times New Roman"/>
              </a:rPr>
              <a:t>by time of day</a:t>
            </a:r>
          </a:p>
          <a:p>
            <a:pPr algn="l" rtl="0"/>
            <a:endParaRPr lang="ar-OM" sz="2400" dirty="0"/>
          </a:p>
        </p:txBody>
      </p:sp>
      <p:pic>
        <p:nvPicPr>
          <p:cNvPr id="4" name="Picture 3" descr="Os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4" y="4041034"/>
            <a:ext cx="6508125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33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779" y="752019"/>
            <a:ext cx="345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  Outline: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0216" y="1721290"/>
            <a:ext cx="622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Architecture of the Android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OS.</a:t>
            </a:r>
          </a:p>
          <a:p>
            <a:pPr marL="571500" indent="-571500">
              <a:buFont typeface="Wingdings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Desktop of the Android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OS.</a:t>
            </a:r>
          </a:p>
          <a:p>
            <a:pPr marL="571500" indent="-571500">
              <a:buFont typeface="Wingdings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History. 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71500" indent="-571500">
              <a:buFont typeface="Wingdings" charset="2"/>
              <a:buChar char="Ø"/>
            </a:pPr>
            <a:r>
              <a:rPr lang="en-US" sz="3200" dirty="0">
                <a:latin typeface="Times New Roman"/>
                <a:cs typeface="Times New Roman"/>
              </a:rPr>
              <a:t>Android </a:t>
            </a:r>
            <a:r>
              <a:rPr lang="en-US" sz="3200" dirty="0" smtClean="0">
                <a:latin typeface="Times New Roman"/>
                <a:cs typeface="Times New Roman"/>
              </a:rPr>
              <a:t>Features.</a:t>
            </a:r>
          </a:p>
          <a:p>
            <a:pPr marL="571500" indent="-571500">
              <a:buFont typeface="Wingdings" charset="2"/>
              <a:buChar char="Ø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Google Play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Store.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 marL="571500" indent="-571500">
              <a:buFont typeface="Wingdings" charset="2"/>
              <a:buChar char="Ø"/>
            </a:pPr>
            <a:r>
              <a:rPr lang="en-IE" sz="3200" dirty="0">
                <a:latin typeface="Times New Roman"/>
                <a:cs typeface="Times New Roman"/>
              </a:rPr>
              <a:t>Future of </a:t>
            </a:r>
            <a:r>
              <a:rPr lang="en-IE" sz="3200" dirty="0" smtClean="0">
                <a:latin typeface="Times New Roman"/>
                <a:cs typeface="Times New Roman"/>
              </a:rPr>
              <a:t>Android.</a:t>
            </a:r>
          </a:p>
          <a:p>
            <a:pPr marL="571500" indent="-571500">
              <a:buFont typeface="Wingdings" charset="2"/>
              <a:buChar char="Ø"/>
            </a:pPr>
            <a:r>
              <a:rPr lang="en-IE" sz="3200" smtClean="0">
                <a:latin typeface="Times New Roman"/>
                <a:cs typeface="Times New Roman"/>
              </a:rPr>
              <a:t>Conclusion.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727" y="1797369"/>
            <a:ext cx="3381746" cy="338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6435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24406" y="313893"/>
            <a:ext cx="5262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Google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P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lay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tore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48" y="2036364"/>
            <a:ext cx="5407563" cy="370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992736" y="6169604"/>
            <a:ext cx="302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By: Faisal Algahtani</a:t>
            </a:r>
          </a:p>
        </p:txBody>
      </p:sp>
    </p:spTree>
    <p:extLst>
      <p:ext uri="{BB962C8B-B14F-4D97-AF65-F5344CB8AC3E}">
        <p14:creationId xmlns:p14="http://schemas.microsoft.com/office/powerpoint/2010/main" val="358652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0668" y="313893"/>
            <a:ext cx="7569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What is Google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P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lay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tore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16" y="2374909"/>
            <a:ext cx="3798663" cy="284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38" y="3125837"/>
            <a:ext cx="3893546" cy="150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75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601" y="440964"/>
            <a:ext cx="4807576" cy="743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/>
                <a:cs typeface="Times New Roman"/>
              </a:rPr>
              <a:t>Android applications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51" y="2520072"/>
            <a:ext cx="3852304" cy="33435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0408" y="2026782"/>
            <a:ext cx="9119691" cy="3767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/>
                <a:cs typeface="Times New Roman"/>
              </a:rPr>
              <a:t>Google Play digital media store include: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Games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music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Books and magazines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 movies and television programs.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2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4071" y="313893"/>
            <a:ext cx="73230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Best Android APPs for Students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3664" y="2314723"/>
            <a:ext cx="4026807" cy="3403885"/>
            <a:chOff x="219386" y="2132678"/>
            <a:chExt cx="3549369" cy="3105473"/>
          </a:xfrm>
        </p:grpSpPr>
        <p:pic>
          <p:nvPicPr>
            <p:cNvPr id="1038" name="Picture 14" descr="Image result for my study life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38" y="2132678"/>
              <a:ext cx="2069553" cy="20695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9386" y="4314821"/>
              <a:ext cx="35493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1B877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 CENA" panose="02000000000000000000" pitchFamily="2" charset="0"/>
                  <a:cs typeface="DecoType Naskh" panose="02010400000000000000" pitchFamily="2" charset="-78"/>
                </a:rPr>
                <a:t>My Study Life</a:t>
              </a:r>
            </a:p>
          </p:txBody>
        </p:sp>
      </p:grpSp>
      <p:pic>
        <p:nvPicPr>
          <p:cNvPr id="1040" name="Picture 16" descr="Image result for my study lif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63" y="1922036"/>
            <a:ext cx="6554486" cy="36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3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4071" y="313893"/>
            <a:ext cx="73230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Best Android APPs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for</a:t>
            </a:r>
          </a:p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Students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6" descr="Image result for photomath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7"/>
          <a:stretch/>
        </p:blipFill>
        <p:spPr bwMode="auto">
          <a:xfrm>
            <a:off x="569798" y="2089884"/>
            <a:ext cx="3892874" cy="31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hotomath andr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95" y="1929890"/>
            <a:ext cx="6232430" cy="350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1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0293"/>
          </a:xfrm>
        </p:spPr>
        <p:txBody>
          <a:bodyPr/>
          <a:lstStyle/>
          <a:p>
            <a:r>
              <a:rPr lang="en-IE" dirty="0">
                <a:latin typeface="Times New Roman"/>
                <a:cs typeface="Times New Roman"/>
              </a:rPr>
              <a:t>Future of Android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33789"/>
            <a:ext cx="9144000" cy="594439"/>
          </a:xfrm>
        </p:spPr>
        <p:txBody>
          <a:bodyPr>
            <a:normAutofit fontScale="92500" lnSpcReduction="20000"/>
          </a:bodyPr>
          <a:lstStyle/>
          <a:p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 smtClean="0">
                <a:latin typeface="Times New Roman"/>
                <a:cs typeface="Times New Roman"/>
              </a:rPr>
              <a:t>By: </a:t>
            </a:r>
            <a:r>
              <a:rPr lang="en-US" sz="1800" dirty="0">
                <a:latin typeface="Times New Roman"/>
                <a:cs typeface="Times New Roman"/>
              </a:rPr>
              <a:t> Florin Demian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17" y="2498257"/>
            <a:ext cx="7701277" cy="248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671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latin typeface="Times New Roman"/>
                <a:cs typeface="Times New Roman"/>
              </a:rPr>
              <a:t>Future of Android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68685" cy="4351338"/>
          </a:xfrm>
        </p:spPr>
        <p:txBody>
          <a:bodyPr/>
          <a:lstStyle/>
          <a:p>
            <a:pPr marL="342900" indent="-342900"/>
            <a:r>
              <a:rPr lang="en-IE" dirty="0">
                <a:latin typeface="Times New Roman"/>
                <a:cs typeface="Times New Roman"/>
              </a:rPr>
              <a:t>Android should still be around in the next few years</a:t>
            </a:r>
          </a:p>
          <a:p>
            <a:pPr marL="342900" indent="-342900"/>
            <a:endParaRPr lang="en-IE" dirty="0">
              <a:latin typeface="Times New Roman"/>
              <a:cs typeface="Times New Roman"/>
            </a:endParaRPr>
          </a:p>
          <a:p>
            <a:pPr marL="342900" indent="-342900"/>
            <a:r>
              <a:rPr lang="en-IE" dirty="0">
                <a:latin typeface="Times New Roman"/>
                <a:cs typeface="Times New Roman"/>
              </a:rPr>
              <a:t>Future personal adaptive android system </a:t>
            </a:r>
          </a:p>
          <a:p>
            <a:pPr marL="342900" indent="-342900"/>
            <a:endParaRPr lang="en-IE" dirty="0">
              <a:latin typeface="Times New Roman"/>
              <a:cs typeface="Times New Roman"/>
            </a:endParaRPr>
          </a:p>
          <a:p>
            <a:pPr marL="342900" indent="-342900"/>
            <a:r>
              <a:rPr lang="en-IE" dirty="0">
                <a:latin typeface="Times New Roman"/>
                <a:cs typeface="Times New Roman"/>
              </a:rPr>
              <a:t>Cool future concept ideas for Android</a:t>
            </a:r>
          </a:p>
          <a:p>
            <a:pPr marL="342900" indent="-342900"/>
            <a:endParaRPr lang="en-I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2" y="3074924"/>
            <a:ext cx="4335429" cy="262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92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latin typeface="Times New Roman"/>
                <a:cs typeface="Times New Roman"/>
              </a:rPr>
              <a:t>Future threats for Android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31" y="1805469"/>
            <a:ext cx="7750130" cy="4351338"/>
          </a:xfrm>
        </p:spPr>
        <p:txBody>
          <a:bodyPr/>
          <a:lstStyle/>
          <a:p>
            <a:pPr marL="342900" indent="-342900"/>
            <a:r>
              <a:rPr lang="en-IE" dirty="0">
                <a:latin typeface="Times New Roman"/>
                <a:cs typeface="Times New Roman"/>
              </a:rPr>
              <a:t>Google Fuchsia Project</a:t>
            </a:r>
          </a:p>
          <a:p>
            <a:pPr marL="342900" indent="-342900"/>
            <a:endParaRPr lang="en-IE" dirty="0">
              <a:latin typeface="Times New Roman"/>
              <a:cs typeface="Times New Roman"/>
            </a:endParaRPr>
          </a:p>
          <a:p>
            <a:pPr marL="342900" indent="-342900"/>
            <a:r>
              <a:rPr lang="en-IE" dirty="0">
                <a:latin typeface="Times New Roman"/>
                <a:cs typeface="Times New Roman"/>
              </a:rPr>
              <a:t>Linux Kernel closing to the end of it’s lifecycle</a:t>
            </a:r>
          </a:p>
          <a:p>
            <a:pPr marL="342900" indent="-342900"/>
            <a:endParaRPr lang="en-IE" dirty="0">
              <a:latin typeface="Times New Roman"/>
              <a:cs typeface="Times New Roman"/>
            </a:endParaRPr>
          </a:p>
          <a:p>
            <a:pPr marL="342900" indent="-342900"/>
            <a:r>
              <a:rPr lang="en-IE" dirty="0">
                <a:latin typeface="Times New Roman"/>
                <a:cs typeface="Times New Roman"/>
              </a:rPr>
              <a:t>New and innovative Operating Systems to come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35" y="1883290"/>
            <a:ext cx="3845596" cy="43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9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b="1" dirty="0">
                <a:latin typeface="Times New Roman"/>
                <a:cs typeface="Times New Roman"/>
              </a:rPr>
              <a:t>Conclusion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22359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Times New Roman"/>
                <a:cs typeface="Times New Roman"/>
              </a:rPr>
              <a:t>Architecture of the Android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OS.</a:t>
            </a:r>
            <a:endParaRPr lang="en-US" sz="4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Times New Roman"/>
                <a:cs typeface="Times New Roman"/>
              </a:rPr>
              <a:t>Desktop of the Android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OS.</a:t>
            </a:r>
            <a:endParaRPr lang="en-IE" dirty="0"/>
          </a:p>
          <a:p>
            <a:pPr marL="285750" indent="-285750"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Times New Roman"/>
                <a:cs typeface="Times New Roman"/>
              </a:rPr>
              <a:t>History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4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4000" dirty="0">
                <a:latin typeface="Times New Roman"/>
                <a:cs typeface="Times New Roman"/>
              </a:rPr>
              <a:t>Android </a:t>
            </a:r>
            <a:r>
              <a:rPr lang="en-US" sz="4000" dirty="0" smtClean="0">
                <a:latin typeface="Times New Roman"/>
                <a:cs typeface="Times New Roman"/>
              </a:rPr>
              <a:t>Features.</a:t>
            </a:r>
            <a:endParaRPr lang="en-US" sz="4000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Google Play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Store.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IE" sz="4000" dirty="0">
                <a:latin typeface="Times New Roman"/>
                <a:cs typeface="Times New Roman"/>
              </a:rPr>
              <a:t>Future of </a:t>
            </a:r>
            <a:r>
              <a:rPr lang="en-IE" sz="4000" dirty="0" smtClean="0">
                <a:latin typeface="Times New Roman"/>
                <a:cs typeface="Times New Roman"/>
              </a:rPr>
              <a:t>Android</a:t>
            </a:r>
            <a:r>
              <a:rPr lang="en-IE" sz="4000" dirty="0">
                <a:latin typeface="Times New Roman"/>
                <a:cs typeface="Times New Roman"/>
              </a:rPr>
              <a:t>. </a:t>
            </a:r>
            <a:endParaRPr lang="en-IE" dirty="0"/>
          </a:p>
          <a:p>
            <a:pPr marL="342900" indent="-342900"/>
            <a:endParaRPr lang="en-IE" dirty="0"/>
          </a:p>
          <a:p>
            <a:pPr marL="342900" indent="-342900"/>
            <a:endParaRPr lang="en-IE" dirty="0"/>
          </a:p>
          <a:p>
            <a:pPr marL="342900" indent="-342900"/>
            <a:endParaRPr lang="en-IE" dirty="0"/>
          </a:p>
          <a:p>
            <a:pPr marL="342900" indent="-342900"/>
            <a:endParaRPr lang="en-I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765" y="2613110"/>
            <a:ext cx="3609921" cy="360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25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References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Flynn, I. M., &amp; </a:t>
            </a:r>
            <a:r>
              <a:rPr lang="en-US" dirty="0" err="1"/>
              <a:t>McHoes</a:t>
            </a:r>
            <a:r>
              <a:rPr lang="en-US" dirty="0"/>
              <a:t>, A. M. I. (2014). </a:t>
            </a:r>
            <a:r>
              <a:rPr lang="en-US" i="1" dirty="0"/>
              <a:t>Understanding operating systems</a:t>
            </a:r>
            <a:r>
              <a:rPr lang="en-US" dirty="0"/>
              <a:t>.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://lifehacker.com/5801862/top-10-awesome-android-features</a:t>
            </a:r>
            <a:r>
              <a:rPr lang="en-US" dirty="0" smtClean="0">
                <a:hlinkClick r:id="rId2"/>
              </a:rPr>
              <a:t>- that</a:t>
            </a:r>
            <a:r>
              <a:rPr lang="en-US" dirty="0">
                <a:hlinkClick r:id="rId2"/>
              </a:rPr>
              <a:t>-the-iphone-doesnt-have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u="sng" dirty="0">
                <a:solidFill>
                  <a:srgbClr val="0070C0"/>
                </a:solidFill>
              </a:rPr>
              <a:t>https://</a:t>
            </a:r>
            <a:r>
              <a:rPr lang="en-US" u="sng" dirty="0" err="1">
                <a:solidFill>
                  <a:srgbClr val="0070C0"/>
                </a:solidFill>
              </a:rPr>
              <a:t>www.android.com</a:t>
            </a:r>
            <a:r>
              <a:rPr lang="en-US" u="sng" dirty="0">
                <a:solidFill>
                  <a:srgbClr val="0070C0"/>
                </a:solidFill>
              </a:rPr>
              <a:t>/versions/kit-kat-4-4</a:t>
            </a:r>
            <a:endParaRPr lang="ar-OM" u="sng" dirty="0">
              <a:solidFill>
                <a:srgbClr val="0070C0"/>
              </a:solidFill>
            </a:endParaRP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>
                <a:hlinkClick r:id="rId3"/>
              </a:rPr>
              <a:t>https://www.androidpit.com/google-play-services-what-is-it-and-what-is-it-</a:t>
            </a:r>
            <a:r>
              <a:rPr lang="en-US" dirty="0" smtClean="0">
                <a:hlinkClick r:id="rId3"/>
              </a:rPr>
              <a:t>for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>
                <a:hlinkClick r:id="rId4"/>
              </a:rPr>
              <a:t>https://www.android.com/versions/marshmallow-6-0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3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8480"/>
            <a:ext cx="9144000" cy="16076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Architecture and Desktop</a:t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the Android OS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47169"/>
            <a:ext cx="9144000" cy="837617"/>
          </a:xfrm>
        </p:spPr>
        <p:txBody>
          <a:bodyPr>
            <a:normAutofit/>
          </a:bodyPr>
          <a:lstStyle/>
          <a:p>
            <a:r>
              <a:rPr lang="en-US" dirty="0" smtClean="0"/>
              <a:t>By: Ruba Almasshuri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41" y="2148086"/>
            <a:ext cx="8876735" cy="3336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rchitecture </a:t>
            </a:r>
            <a:r>
              <a:rPr lang="en-US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Android OS</a:t>
            </a:r>
            <a:endParaRPr lang="en-US" sz="4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6" y="1477108"/>
            <a:ext cx="9838838" cy="4771291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latin typeface="Times New Roman"/>
                <a:cs typeface="Times New Roman"/>
              </a:rPr>
              <a:t>It is powered by the Linux 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kernel </a:t>
            </a:r>
            <a:r>
              <a:rPr lang="en-US" dirty="0">
                <a:latin typeface="Times New Roman"/>
                <a:cs typeface="Times New Roman"/>
              </a:rPr>
              <a:t>based on an  </a:t>
            </a:r>
            <a:r>
              <a:rPr lang="en-US" dirty="0" smtClean="0">
                <a:latin typeface="Times New Roman"/>
                <a:cs typeface="Times New Roman"/>
              </a:rPr>
              <a:t>OpenJDK java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implementation</a:t>
            </a: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It’s </a:t>
            </a:r>
            <a:r>
              <a:rPr lang="en-US" dirty="0">
                <a:latin typeface="Times New Roman"/>
                <a:cs typeface="Times New Roman"/>
              </a:rPr>
              <a:t>a preferred OS for 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smartphones </a:t>
            </a:r>
            <a:r>
              <a:rPr lang="en-US" dirty="0">
                <a:latin typeface="Times New Roman"/>
                <a:cs typeface="Times New Roman"/>
              </a:rPr>
              <a:t>because of the 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smaller </a:t>
            </a:r>
            <a:r>
              <a:rPr lang="en-US" dirty="0">
                <a:latin typeface="Times New Roman"/>
                <a:cs typeface="Times New Roman"/>
              </a:rPr>
              <a:t>runtime footprint, and 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optimization </a:t>
            </a:r>
            <a:r>
              <a:rPr lang="en-US" dirty="0">
                <a:latin typeface="Times New Roman"/>
                <a:cs typeface="Times New Roman"/>
              </a:rPr>
              <a:t>for </a:t>
            </a:r>
            <a:r>
              <a:rPr lang="en-US" dirty="0" smtClean="0">
                <a:latin typeface="Times New Roman"/>
                <a:cs typeface="Times New Roman"/>
              </a:rPr>
              <a:t>low-frequency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CPUs </a:t>
            </a:r>
          </a:p>
          <a:p>
            <a:pPr lvl="0"/>
            <a:r>
              <a:rPr lang="en-US" dirty="0">
                <a:latin typeface="Times New Roman"/>
                <a:cs typeface="Times New Roman"/>
              </a:rPr>
              <a:t>The main hardware platform for 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Android </a:t>
            </a:r>
            <a:r>
              <a:rPr lang="en-US" dirty="0">
                <a:latin typeface="Times New Roman"/>
                <a:cs typeface="Times New Roman"/>
              </a:rPr>
              <a:t>is the ARM (ARMv7 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ARMv8-A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smtClean="0">
                <a:latin typeface="Times New Roman"/>
                <a:cs typeface="Times New Roman"/>
              </a:rPr>
              <a:t>architectures)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160" y="1904837"/>
            <a:ext cx="5882951" cy="4378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38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esktop of the Android OS</a:t>
            </a:r>
            <a:endParaRPr lang="en-US" sz="4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1596980"/>
            <a:ext cx="9199847" cy="4651419"/>
          </a:xfrm>
        </p:spPr>
        <p:txBody>
          <a:bodyPr/>
          <a:lstStyle/>
          <a:p>
            <a:pPr lvl="0"/>
            <a:r>
              <a:rPr lang="en-US" dirty="0" smtClean="0">
                <a:latin typeface="Times New Roman"/>
                <a:cs typeface="Times New Roman"/>
              </a:rPr>
              <a:t>The home screen that provides for primary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navigation. </a:t>
            </a: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Most android system are designed to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respond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 user touch, tapping or pinching</a:t>
            </a: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The user home screen can be used to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dock the various icons of apps </a:t>
            </a: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Apps are obtained from the Google Play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Store which is the primary app store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for android. 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262" y="1599122"/>
            <a:ext cx="3305907" cy="493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20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3" y="1122363"/>
            <a:ext cx="9424987" cy="9041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History of </a:t>
            </a:r>
            <a:r>
              <a:rPr lang="en-US" dirty="0">
                <a:latin typeface="Times New Roman"/>
                <a:cs typeface="Times New Roman"/>
              </a:rPr>
              <a:t>Android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9144000" cy="637738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300" dirty="0" smtClean="0">
                <a:latin typeface="Times New Roman"/>
                <a:cs typeface="Times New Roman"/>
              </a:rPr>
              <a:t>By: Justin </a:t>
            </a:r>
            <a:r>
              <a:rPr lang="en-US" sz="2300" dirty="0">
                <a:latin typeface="Times New Roman"/>
                <a:cs typeface="Times New Roman"/>
              </a:rPr>
              <a:t>Hassan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86" y="2589287"/>
            <a:ext cx="7985008" cy="217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82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6773"/>
            <a:ext cx="10668000" cy="157229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History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7988" y="1654443"/>
            <a:ext cx="7976989" cy="5073161"/>
          </a:xfrm>
        </p:spPr>
        <p:txBody>
          <a:bodyPr>
            <a:normAutofit/>
          </a:bodyPr>
          <a:lstStyle/>
          <a:p>
            <a:pPr marL="571500" lvl="0" indent="-342900" algn="l">
              <a:spcBef>
                <a:spcPts val="0"/>
              </a:spcBef>
              <a:buFont typeface="Wingdings" charset="2"/>
              <a:buChar char="Ø"/>
            </a:pPr>
            <a:r>
              <a:rPr lang="en-GB" dirty="0">
                <a:latin typeface="Times New Roman"/>
                <a:cs typeface="Times New Roman"/>
              </a:rPr>
              <a:t>Android Inc. was founded by Andy Rubin, Rich Miner and Nick Sears in 2003.</a:t>
            </a:r>
          </a:p>
          <a:p>
            <a:pPr marL="342900" lvl="0" indent="-342900" algn="l">
              <a:spcBef>
                <a:spcPts val="0"/>
              </a:spcBef>
              <a:buFont typeface="Wingdings" charset="2"/>
              <a:buChar char="Ø"/>
            </a:pPr>
            <a:endParaRPr lang="en-GB" dirty="0">
              <a:latin typeface="Times New Roman"/>
              <a:cs typeface="Times New Roman"/>
            </a:endParaRPr>
          </a:p>
          <a:p>
            <a:pPr marL="571500" lvl="0" indent="-342900" algn="l">
              <a:spcBef>
                <a:spcPts val="0"/>
              </a:spcBef>
              <a:buFont typeface="Wingdings" charset="2"/>
              <a:buChar char="Ø"/>
            </a:pPr>
            <a:r>
              <a:rPr lang="en-GB" dirty="0">
                <a:latin typeface="Times New Roman"/>
                <a:cs typeface="Times New Roman"/>
              </a:rPr>
              <a:t>Google purchased Android Inc. in august 2005 for around 50 million dollars.</a:t>
            </a:r>
          </a:p>
          <a:p>
            <a:pPr marL="342900" lvl="0" indent="-342900" algn="l">
              <a:spcBef>
                <a:spcPts val="0"/>
              </a:spcBef>
              <a:buFont typeface="Wingdings" charset="2"/>
              <a:buChar char="Ø"/>
            </a:pPr>
            <a:endParaRPr lang="en-GB" dirty="0">
              <a:latin typeface="Times New Roman"/>
              <a:cs typeface="Times New Roman"/>
            </a:endParaRPr>
          </a:p>
          <a:p>
            <a:pPr marL="571500" lvl="0" indent="-342900" algn="l">
              <a:spcBef>
                <a:spcPts val="0"/>
              </a:spcBef>
              <a:buFont typeface="Wingdings" charset="2"/>
              <a:buChar char="Ø"/>
            </a:pPr>
            <a:r>
              <a:rPr lang="en-GB" dirty="0">
                <a:latin typeface="Times New Roman"/>
                <a:cs typeface="Times New Roman"/>
              </a:rPr>
              <a:t>Dan Morrill designs the original android mascots.</a:t>
            </a:r>
          </a:p>
          <a:p>
            <a:pPr marL="342900" lvl="0" indent="-342900" algn="l">
              <a:spcBef>
                <a:spcPts val="0"/>
              </a:spcBef>
              <a:buFont typeface="Wingdings" charset="2"/>
              <a:buChar char="Ø"/>
            </a:pPr>
            <a:endParaRPr lang="en-GB" dirty="0">
              <a:latin typeface="Times New Roman"/>
              <a:cs typeface="Times New Roman"/>
            </a:endParaRPr>
          </a:p>
          <a:p>
            <a:pPr marL="571500" lvl="0" indent="-342900" algn="l">
              <a:spcBef>
                <a:spcPts val="0"/>
              </a:spcBef>
              <a:buFont typeface="Wingdings" charset="2"/>
              <a:buChar char="Ø"/>
            </a:pPr>
            <a:r>
              <a:rPr lang="en-GB" dirty="0">
                <a:latin typeface="Times New Roman"/>
                <a:cs typeface="Times New Roman"/>
              </a:rPr>
              <a:t>Initial hardware prototypes resemble a BlackBerry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74284" y="27239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Shape 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6192" y="2740695"/>
            <a:ext cx="2919700" cy="287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654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b="1" dirty="0">
                <a:latin typeface="Times New Roman"/>
                <a:cs typeface="Times New Roman"/>
              </a:rPr>
              <a:t>History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404658" cy="4555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In 2007, </a:t>
            </a:r>
            <a:r>
              <a:rPr lang="en-GB" dirty="0" err="1">
                <a:latin typeface="Times New Roman"/>
                <a:cs typeface="Times New Roman"/>
              </a:rPr>
              <a:t>google</a:t>
            </a:r>
            <a:r>
              <a:rPr lang="en-GB" dirty="0">
                <a:latin typeface="Times New Roman"/>
                <a:cs typeface="Times New Roman"/>
              </a:rPr>
              <a:t> forms the open handset alliance (OHA).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Designer Irina Blok creates a new Android mascot.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In </a:t>
            </a:r>
            <a:r>
              <a:rPr lang="en-GB" dirty="0" err="1">
                <a:latin typeface="Times New Roman"/>
                <a:cs typeface="Times New Roman"/>
              </a:rPr>
              <a:t>october</a:t>
            </a:r>
            <a:r>
              <a:rPr lang="en-GB" dirty="0">
                <a:latin typeface="Times New Roman"/>
                <a:cs typeface="Times New Roman"/>
              </a:rPr>
              <a:t> 2008, Google make partners with HTC and </a:t>
            </a:r>
            <a:r>
              <a:rPr lang="en-GB" dirty="0" err="1">
                <a:latin typeface="Times New Roman"/>
                <a:cs typeface="Times New Roman"/>
              </a:rPr>
              <a:t>T-mobile</a:t>
            </a:r>
            <a:r>
              <a:rPr lang="en-GB" dirty="0">
                <a:latin typeface="Times New Roman"/>
                <a:cs typeface="Times New Roman"/>
              </a:rPr>
              <a:t> and they produce the HTC Dream (G1): the first ever Android device</a:t>
            </a:r>
            <a:r>
              <a:rPr lang="en-GB" dirty="0"/>
              <a:t>.</a:t>
            </a:r>
          </a:p>
          <a:p>
            <a:pPr>
              <a:buNone/>
            </a:pPr>
            <a:endParaRPr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8940" y="2121521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52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15600" y="173467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Software History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15601" y="1132333"/>
            <a:ext cx="7571757" cy="538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27 </a:t>
            </a:r>
            <a:r>
              <a:rPr lang="en-GB" dirty="0" err="1">
                <a:latin typeface="Times New Roman"/>
                <a:cs typeface="Times New Roman"/>
              </a:rPr>
              <a:t>april</a:t>
            </a:r>
            <a:r>
              <a:rPr lang="en-GB" dirty="0">
                <a:latin typeface="Times New Roman"/>
                <a:cs typeface="Times New Roman"/>
              </a:rPr>
              <a:t> 2009, Android 1.5 Cupcake is released.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29 </a:t>
            </a:r>
            <a:r>
              <a:rPr lang="en-GB" dirty="0" err="1">
                <a:latin typeface="Times New Roman"/>
                <a:cs typeface="Times New Roman"/>
              </a:rPr>
              <a:t>june</a:t>
            </a:r>
            <a:r>
              <a:rPr lang="en-GB" dirty="0">
                <a:latin typeface="Times New Roman"/>
                <a:cs typeface="Times New Roman"/>
              </a:rPr>
              <a:t> 2009 Samsung launches their first android.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On 15 </a:t>
            </a:r>
            <a:r>
              <a:rPr lang="en-GB" dirty="0" err="1">
                <a:latin typeface="Times New Roman"/>
                <a:cs typeface="Times New Roman"/>
              </a:rPr>
              <a:t>september</a:t>
            </a:r>
            <a:r>
              <a:rPr lang="en-GB" dirty="0">
                <a:latin typeface="Times New Roman"/>
                <a:cs typeface="Times New Roman"/>
              </a:rPr>
              <a:t> 2009 Android 1.6 Donut is released.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 marL="609585" indent="-304792"/>
            <a:r>
              <a:rPr lang="en-GB" dirty="0">
                <a:latin typeface="Times New Roman"/>
                <a:cs typeface="Times New Roman"/>
              </a:rPr>
              <a:t>Then 41 days later on 26 </a:t>
            </a:r>
            <a:r>
              <a:rPr lang="en-GB" dirty="0" err="1">
                <a:latin typeface="Times New Roman"/>
                <a:cs typeface="Times New Roman"/>
              </a:rPr>
              <a:t>october</a:t>
            </a:r>
            <a:r>
              <a:rPr lang="en-GB" dirty="0">
                <a:latin typeface="Times New Roman"/>
                <a:cs typeface="Times New Roman"/>
              </a:rPr>
              <a:t> 2009 Google releases 2.0 </a:t>
            </a:r>
            <a:r>
              <a:rPr lang="en-GB" dirty="0" err="1">
                <a:latin typeface="Times New Roman"/>
                <a:cs typeface="Times New Roman"/>
              </a:rPr>
              <a:t>Eclair</a:t>
            </a:r>
            <a:r>
              <a:rPr lang="en-GB" dirty="0">
                <a:latin typeface="Times New Roman"/>
                <a:cs typeface="Times New Roman"/>
              </a:rPr>
              <a:t>, which debuts on the Motorola droid.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0274" y="2700509"/>
            <a:ext cx="34925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257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7467</TotalTime>
  <Words>827</Words>
  <Application>Microsoft Macintosh PowerPoint</Application>
  <PresentationFormat>Custom</PresentationFormat>
  <Paragraphs>182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Android Operating System </vt:lpstr>
      <vt:lpstr>PowerPoint Presentation</vt:lpstr>
      <vt:lpstr>Architecture and Desktop of the Android OS </vt:lpstr>
      <vt:lpstr>Architecture of the Android OS</vt:lpstr>
      <vt:lpstr>Desktop of the Android OS</vt:lpstr>
      <vt:lpstr>History of Android </vt:lpstr>
      <vt:lpstr>History  </vt:lpstr>
      <vt:lpstr>History</vt:lpstr>
      <vt:lpstr>Software History</vt:lpstr>
      <vt:lpstr>Software History</vt:lpstr>
      <vt:lpstr>Software History</vt:lpstr>
      <vt:lpstr>Software History</vt:lpstr>
      <vt:lpstr>Software History</vt:lpstr>
      <vt:lpstr>Android Features</vt:lpstr>
      <vt:lpstr>Android Features</vt:lpstr>
      <vt:lpstr>Android Features</vt:lpstr>
      <vt:lpstr>Android Features</vt:lpstr>
      <vt:lpstr>Android Features</vt:lpstr>
      <vt:lpstr>Android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of Android</vt:lpstr>
      <vt:lpstr>Future of Android</vt:lpstr>
      <vt:lpstr>Future threats for Android</vt:lpstr>
      <vt:lpstr>Conclusion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Algahtani</dc:creator>
  <cp:lastModifiedBy>RUBA ALMASHHURI</cp:lastModifiedBy>
  <cp:revision>39</cp:revision>
  <dcterms:created xsi:type="dcterms:W3CDTF">2017-03-29T15:50:01Z</dcterms:created>
  <dcterms:modified xsi:type="dcterms:W3CDTF">2017-04-05T19:04:57Z</dcterms:modified>
</cp:coreProperties>
</file>