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2" r:id="rId1"/>
  </p:sldMasterIdLst>
  <p:sldIdLst>
    <p:sldId id="256" r:id="rId2"/>
    <p:sldId id="289" r:id="rId3"/>
    <p:sldId id="257" r:id="rId4"/>
    <p:sldId id="258" r:id="rId5"/>
    <p:sldId id="259" r:id="rId6"/>
    <p:sldId id="271" r:id="rId7"/>
    <p:sldId id="270" r:id="rId8"/>
    <p:sldId id="272" r:id="rId9"/>
    <p:sldId id="273" r:id="rId10"/>
    <p:sldId id="274" r:id="rId11"/>
    <p:sldId id="275" r:id="rId12"/>
    <p:sldId id="276" r:id="rId13"/>
    <p:sldId id="277" r:id="rId14"/>
    <p:sldId id="260" r:id="rId15"/>
    <p:sldId id="261" r:id="rId16"/>
    <p:sldId id="288" r:id="rId17"/>
    <p:sldId id="284" r:id="rId18"/>
    <p:sldId id="285" r:id="rId19"/>
    <p:sldId id="286" r:id="rId20"/>
    <p:sldId id="287" r:id="rId21"/>
    <p:sldId id="265" r:id="rId22"/>
    <p:sldId id="29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607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49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90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69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181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30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480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312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887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977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99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5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609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565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6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950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747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429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18" y="-3314"/>
            <a:ext cx="1229801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966" y="453886"/>
            <a:ext cx="6033052" cy="1371600"/>
          </a:xfrm>
        </p:spPr>
        <p:txBody>
          <a:bodyPr>
            <a:normAutofit fontScale="90000"/>
          </a:bodyPr>
          <a:lstStyle/>
          <a:p>
            <a:r>
              <a:rPr lang="en-GB" sz="8800" dirty="0">
                <a:latin typeface="Berlin Sans FB Demi" panose="020E0802020502020306" pitchFamily="34" charset="0"/>
              </a:rPr>
              <a:t>FIREFOX OS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half" idx="2"/>
          </p:nvPr>
        </p:nvSpPr>
        <p:spPr>
          <a:xfrm>
            <a:off x="8004314" y="5227981"/>
            <a:ext cx="4847074" cy="1828800"/>
          </a:xfrm>
        </p:spPr>
        <p:txBody>
          <a:bodyPr/>
          <a:lstStyle/>
          <a:p>
            <a:r>
              <a:rPr lang="en-GB" sz="2000" dirty="0">
                <a:latin typeface="Berlin Sans FB Demi" panose="020E0802020502020306" pitchFamily="34" charset="0"/>
              </a:rPr>
              <a:t>By  Adam Noone - C16448216</a:t>
            </a:r>
          </a:p>
          <a:p>
            <a:r>
              <a:rPr lang="en-GB" sz="2000" dirty="0">
                <a:latin typeface="Berlin Sans FB Demi" panose="020E0802020502020306" pitchFamily="34" charset="0"/>
              </a:rPr>
              <a:t>       Paul </a:t>
            </a:r>
            <a:r>
              <a:rPr lang="en-GB" sz="2000" dirty="0" err="1">
                <a:latin typeface="Berlin Sans FB Demi" panose="020E0802020502020306" pitchFamily="34" charset="0"/>
              </a:rPr>
              <a:t>Melinn</a:t>
            </a:r>
            <a:r>
              <a:rPr lang="en-GB" sz="2000" dirty="0">
                <a:latin typeface="Berlin Sans FB Demi" panose="020E0802020502020306" pitchFamily="34" charset="0"/>
              </a:rPr>
              <a:t> - C16368806</a:t>
            </a:r>
          </a:p>
          <a:p>
            <a:r>
              <a:rPr lang="en-GB" sz="2000" dirty="0">
                <a:latin typeface="Berlin Sans FB Demi" panose="020E0802020502020306" pitchFamily="34" charset="0"/>
              </a:rPr>
              <a:t>       Chris </a:t>
            </a:r>
            <a:r>
              <a:rPr lang="en-GB" sz="2000" dirty="0" err="1">
                <a:latin typeface="Berlin Sans FB Demi" panose="020E0802020502020306" pitchFamily="34" charset="0"/>
              </a:rPr>
              <a:t>MacLachlan</a:t>
            </a:r>
            <a:r>
              <a:rPr lang="en-GB" sz="2000" dirty="0">
                <a:latin typeface="Berlin Sans FB Demi" panose="020E0802020502020306" pitchFamily="34" charset="0"/>
              </a:rPr>
              <a:t> – C16373923</a:t>
            </a:r>
          </a:p>
          <a:p>
            <a:endParaRPr lang="en-GB" dirty="0"/>
          </a:p>
        </p:txBody>
      </p:sp>
      <p:sp>
        <p:nvSpPr>
          <p:cNvPr id="6" name="AutoShape 6" descr="https://media3.giphy.com/media/3o7qE1182TDor4jIiI/200.webp#14"/>
          <p:cNvSpPr>
            <a:spLocks noChangeAspect="1" noChangeArrowheads="1"/>
          </p:cNvSpPr>
          <p:nvPr/>
        </p:nvSpPr>
        <p:spPr bwMode="auto">
          <a:xfrm>
            <a:off x="5227981" y="2282686"/>
            <a:ext cx="3147391" cy="314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0" descr="https://media3.giphy.com/media/3o7qE1182TDor4jIiI/200.webp#14"/>
          <p:cNvSpPr>
            <a:spLocks noChangeAspect="1" noChangeArrowheads="1"/>
          </p:cNvSpPr>
          <p:nvPr/>
        </p:nvSpPr>
        <p:spPr bwMode="auto">
          <a:xfrm>
            <a:off x="5227982" y="22826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190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Berlin Sans FB Demi" panose="020E0802020502020306" pitchFamily="34" charset="0"/>
              </a:rPr>
              <a:t>Firefox OS 2.1 and 2.2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65867"/>
            <a:ext cx="10131425" cy="36406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SD card support added.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Keyboard optimized.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Text selection, copy and paste support added.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Core applications optimized 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Privacy settings added.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App grouping added to home screen.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574" y="2065867"/>
            <a:ext cx="5178187" cy="3735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348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Berlin Sans FB Demi" panose="020E0802020502020306" pitchFamily="34" charset="0"/>
              </a:rPr>
              <a:t>Firefox OS 2.5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7523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Much more personalization options.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Startup time and performance optimized 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Ability to view source of core applications.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Firefox OS TV developed.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449" y="389656"/>
            <a:ext cx="2640064" cy="3352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427" t="9825" r="5994" b="11099"/>
          <a:stretch/>
        </p:blipFill>
        <p:spPr>
          <a:xfrm>
            <a:off x="7398025" y="3923390"/>
            <a:ext cx="4108174" cy="2285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06392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6824" y="2384114"/>
            <a:ext cx="10131425" cy="364913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Mozilla ceased all commercial development of Firefox OS in 2015.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Panasonic took over Firefox OS TV.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Versions for smartphones and tablet pcs became open source.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Former Mozilla president started up </a:t>
            </a:r>
            <a:r>
              <a:rPr lang="en-US" sz="2400" dirty="0" err="1"/>
              <a:t>Arcadine</a:t>
            </a:r>
            <a:r>
              <a:rPr lang="en-US" sz="2400" dirty="0"/>
              <a:t> Technologies in 2015.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 err="1"/>
              <a:t>Acadine</a:t>
            </a:r>
            <a:r>
              <a:rPr lang="en-US" sz="2400" dirty="0"/>
              <a:t> Technologies announced development of H5OS derivative of Firefox OS.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Due to no funding development of H5OS has also ceased.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003853" y="503583"/>
            <a:ext cx="10131425" cy="1364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dirty="0">
                <a:latin typeface="Berlin Sans FB Demi" panose="020E0802020502020306" pitchFamily="34" charset="0"/>
              </a:rPr>
              <a:t>Mozilla Ceases Development </a:t>
            </a:r>
          </a:p>
        </p:txBody>
      </p:sp>
    </p:spTree>
    <p:extLst>
      <p:ext uri="{BB962C8B-B14F-4D97-AF65-F5344CB8AC3E}">
        <p14:creationId xmlns:p14="http://schemas.microsoft.com/office/powerpoint/2010/main" val="3699055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44" y="1198056"/>
            <a:ext cx="5348989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Uses Gecko on top of Linux kernel.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Uses HTML, CSS, JavaScript.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Apps are essentially websites.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Features all the essentials of a smartphone.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2389" y="1087751"/>
            <a:ext cx="4995334" cy="29209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Uses Linux kernel.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Uses Java.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Apps all have a dedicated path.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Offers a broader set of controls and development options.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003853" y="503583"/>
            <a:ext cx="10131425" cy="1364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dirty="0">
                <a:latin typeface="Berlin Sans FB Demi" panose="020E0802020502020306" pitchFamily="34" charset="0"/>
              </a:rPr>
              <a:t>Firefox OS     </a:t>
            </a:r>
            <a:r>
              <a:rPr lang="en-GB" sz="3200" dirty="0">
                <a:latin typeface="Berlin Sans FB Demi" panose="020E0802020502020306" pitchFamily="34" charset="0"/>
              </a:rPr>
              <a:t>vs                </a:t>
            </a:r>
            <a:r>
              <a:rPr lang="en-GB" sz="4400" dirty="0">
                <a:latin typeface="Berlin Sans FB Demi" panose="020E0802020502020306" pitchFamily="34" charset="0"/>
              </a:rPr>
              <a:t>Android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73" y="4008749"/>
            <a:ext cx="2638810" cy="2480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236" y="4008749"/>
            <a:ext cx="2765678" cy="246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03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1003853" y="503583"/>
            <a:ext cx="10131425" cy="1364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dirty="0">
                <a:latin typeface="Berlin Sans FB Demi" panose="020E0802020502020306" pitchFamily="34" charset="0"/>
              </a:rPr>
              <a:t>Why was Firefox OS Unsuccessful ? 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732185" y="2537792"/>
            <a:ext cx="10131425" cy="4167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endParaRPr lang="en-GB" sz="2200" dirty="0"/>
          </a:p>
          <a:p>
            <a:pPr marL="0" indent="0" algn="ctr">
              <a:buNone/>
            </a:pPr>
            <a:endParaRPr lang="en-GB" sz="4400" dirty="0">
              <a:latin typeface="Berlin Sans FB Demi" panose="020E0802020502020306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260" y="2051188"/>
            <a:ext cx="8282609" cy="38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1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705485" y="1896815"/>
            <a:ext cx="10131425" cy="4167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00" b="1" dirty="0"/>
              <a:t>1. </a:t>
            </a:r>
            <a:r>
              <a:rPr lang="en-GB" sz="2400" dirty="0"/>
              <a:t>Could not compete with superior </a:t>
            </a:r>
          </a:p>
          <a:p>
            <a:pPr marL="0" indent="0">
              <a:buNone/>
            </a:pPr>
            <a:r>
              <a:rPr lang="en-GB" sz="2400" dirty="0"/>
              <a:t>     operating systems such as IOS,</a:t>
            </a:r>
          </a:p>
          <a:p>
            <a:pPr marL="0" indent="0">
              <a:buNone/>
            </a:pPr>
            <a:r>
              <a:rPr lang="en-GB" sz="2400" dirty="0"/>
              <a:t>     Android and Windows.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2. </a:t>
            </a:r>
            <a:r>
              <a:rPr lang="en-GB" sz="2400" dirty="0"/>
              <a:t>Users had to be connected to the </a:t>
            </a:r>
          </a:p>
          <a:p>
            <a:pPr marL="0" indent="0">
              <a:buNone/>
            </a:pPr>
            <a:r>
              <a:rPr lang="en-GB" sz="2400" dirty="0"/>
              <a:t>    internet to access the majority of </a:t>
            </a:r>
          </a:p>
          <a:p>
            <a:pPr marL="0" indent="0">
              <a:buNone/>
            </a:pPr>
            <a:r>
              <a:rPr lang="en-GB" sz="2400" dirty="0"/>
              <a:t>    their Applications.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endParaRPr lang="en-GB" sz="2200" dirty="0"/>
          </a:p>
          <a:p>
            <a:pPr marL="0" indent="0" algn="ctr">
              <a:buNone/>
            </a:pPr>
            <a:endParaRPr lang="en-GB" sz="4400" dirty="0">
              <a:latin typeface="Berlin Sans FB Demi" panose="020E08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473" y="1002756"/>
            <a:ext cx="4937385" cy="48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80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9469" y="335679"/>
            <a:ext cx="8318249" cy="576262"/>
          </a:xfrm>
        </p:spPr>
        <p:txBody>
          <a:bodyPr/>
          <a:lstStyle/>
          <a:p>
            <a:r>
              <a:rPr lang="en-GB" sz="4400" dirty="0">
                <a:latin typeface="Berlin Sans FB Demi" panose="020E0802020502020306" pitchFamily="34" charset="0"/>
              </a:rPr>
              <a:t>Firefox OS : The Building Blocks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862" y="1404471"/>
            <a:ext cx="4996923" cy="351715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 </a:t>
            </a:r>
            <a:r>
              <a:rPr lang="en-GB" sz="2400" b="1" dirty="0" err="1"/>
              <a:t>Gonk</a:t>
            </a:r>
            <a:r>
              <a:rPr lang="en-GB" sz="2400" dirty="0"/>
              <a:t>  - A “low-level substrate” based on the Linux kernel and Android Hardware Abstraction Layer.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 </a:t>
            </a:r>
            <a:r>
              <a:rPr lang="en-GB" sz="2400" b="1" dirty="0"/>
              <a:t>Gecko</a:t>
            </a:r>
            <a:r>
              <a:rPr lang="en-GB" sz="2400" dirty="0"/>
              <a:t> - an app runtime and device APIs built on the web engine of Firefox 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b="1" dirty="0"/>
              <a:t>Gaia</a:t>
            </a:r>
            <a:r>
              <a:rPr lang="en-GB" sz="2400" dirty="0"/>
              <a:t> - a smartphone user interface built with web technologies HTML, CSS and JavaScript.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739" y="1234670"/>
            <a:ext cx="5803673" cy="5457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3447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65" y="1305095"/>
            <a:ext cx="10515600" cy="525746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E" sz="2800" dirty="0"/>
              <a:t>Named project B2G (Boot to Gecko)</a:t>
            </a:r>
          </a:p>
          <a:p>
            <a:pPr>
              <a:buFont typeface="Wingdings" panose="05000000000000000000" pitchFamily="2" charset="2"/>
              <a:buChar char="Ø"/>
            </a:pPr>
            <a:endParaRPr lang="en-IE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IE" sz="2800" dirty="0"/>
              <a:t>Gonk – the kernel</a:t>
            </a:r>
          </a:p>
          <a:p>
            <a:pPr lvl="1"/>
            <a:r>
              <a:rPr lang="en-IE" sz="2400" dirty="0"/>
              <a:t>Linux based kernel.</a:t>
            </a:r>
          </a:p>
          <a:p>
            <a:pPr lvl="1"/>
            <a:r>
              <a:rPr lang="en-IE" sz="2400" dirty="0"/>
              <a:t>AOSP and HAL.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IE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IE" sz="2800" dirty="0"/>
              <a:t>Gecko – the engine</a:t>
            </a:r>
          </a:p>
          <a:p>
            <a:pPr lvl="1"/>
            <a:r>
              <a:rPr lang="en-IE" sz="2400" dirty="0"/>
              <a:t>OS application runtime.</a:t>
            </a:r>
          </a:p>
          <a:p>
            <a:pPr lvl="1"/>
            <a:r>
              <a:rPr lang="en-IE" sz="2400" dirty="0"/>
              <a:t>Ensures every API works. </a:t>
            </a:r>
          </a:p>
        </p:txBody>
      </p:sp>
      <p:pic>
        <p:nvPicPr>
          <p:cNvPr id="1026" name="Picture 2" descr="Image result for go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198" y="1415004"/>
            <a:ext cx="3102780" cy="2333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310" y="2350587"/>
            <a:ext cx="2161073" cy="2158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711" y="4277416"/>
            <a:ext cx="4075754" cy="2292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1522512" y="660306"/>
            <a:ext cx="8318249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dirty="0">
                <a:latin typeface="Berlin Sans FB Demi" panose="020E0802020502020306" pitchFamily="34" charset="0"/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134077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2638"/>
            <a:ext cx="10131425" cy="364913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IE" sz="2800" dirty="0"/>
              <a:t>Gaia – The user interface</a:t>
            </a:r>
          </a:p>
          <a:p>
            <a:pPr lvl="1"/>
            <a:r>
              <a:rPr lang="en-IE" sz="2400" dirty="0"/>
              <a:t>Anything drawn to the screen is from the Gaia layer.</a:t>
            </a:r>
          </a:p>
          <a:p>
            <a:pPr lvl="1"/>
            <a:r>
              <a:rPr lang="en-IE" sz="2400" dirty="0"/>
              <a:t>Implemented only from HTML, CSS and JavaScript.</a:t>
            </a:r>
          </a:p>
          <a:p>
            <a:pPr lvl="1"/>
            <a:endParaRPr lang="en-IE" dirty="0"/>
          </a:p>
        </p:txBody>
      </p:sp>
      <p:pic>
        <p:nvPicPr>
          <p:cNvPr id="2050" name="Picture 2" descr="Image result for ga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341" y="3847194"/>
            <a:ext cx="2112523" cy="2823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 descr="Image result for html css and javascri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28" y="827449"/>
            <a:ext cx="4487169" cy="26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firefox os u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68" y="3701839"/>
            <a:ext cx="5024758" cy="2579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1522512" y="660306"/>
            <a:ext cx="8318249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dirty="0">
                <a:latin typeface="Berlin Sans FB Demi" panose="020E0802020502020306" pitchFamily="34" charset="0"/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3675326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4400" dirty="0">
                <a:latin typeface="Berlin Sans FB Demi" panose="020E0802020502020306" pitchFamily="34" charset="0"/>
              </a:rPr>
              <a:t>CMD</a:t>
            </a:r>
            <a:endParaRPr lang="en-IE" dirty="0"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900" y="2442698"/>
            <a:ext cx="10131425" cy="364913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E" sz="2800" dirty="0"/>
              <a:t>Firefox OS’s Command line uses Python.</a:t>
            </a:r>
          </a:p>
          <a:p>
            <a:pPr>
              <a:buFont typeface="Wingdings" panose="05000000000000000000" pitchFamily="2" charset="2"/>
              <a:buChar char="Ø"/>
            </a:pPr>
            <a:endParaRPr lang="en-IE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IE" sz="2800" dirty="0"/>
              <a:t>Marionette is the automation driver.</a:t>
            </a:r>
          </a:p>
          <a:p>
            <a:pPr lvl="1"/>
            <a:r>
              <a:rPr lang="en-IE" sz="2400" dirty="0"/>
              <a:t>Takes requests and executes them in Gecko.</a:t>
            </a:r>
          </a:p>
        </p:txBody>
      </p:sp>
      <p:pic>
        <p:nvPicPr>
          <p:cNvPr id="3074" name="Picture 2" descr="Image result for pyth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47" y="244954"/>
            <a:ext cx="4195765" cy="17759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marionet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902" y="2020939"/>
            <a:ext cx="2381562" cy="238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python co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0" y="433945"/>
            <a:ext cx="3942481" cy="2191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0" name="Picture 8" descr="Image result for firefox marionet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394" y="4587365"/>
            <a:ext cx="3242470" cy="1823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82237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1003853" y="198783"/>
            <a:ext cx="10131425" cy="1669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dirty="0">
                <a:latin typeface="Berlin Sans FB Demi" panose="020E0802020502020306" pitchFamily="34" charset="0"/>
              </a:rPr>
              <a:t>Table of Contents</a:t>
            </a: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838202" y="1298713"/>
            <a:ext cx="10131425" cy="5711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What is Firefox OS ?.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Founders of Firefox OS.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Timeline.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Versions.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Firefox vs Android.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Why was Firefox OS unsuccessful?.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Firefox OS: The building blocks.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Architecture.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547" y="2027582"/>
            <a:ext cx="3604731" cy="3207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9390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240" y="552753"/>
            <a:ext cx="10131425" cy="36491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E" sz="2400" dirty="0"/>
              <a:t>Available for Firefox desktop.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E" sz="2400" dirty="0"/>
              <a:t>Composed of an apps panel, a device panel and toolboxes.</a:t>
            </a:r>
          </a:p>
        </p:txBody>
      </p:sp>
      <p:pic>
        <p:nvPicPr>
          <p:cNvPr id="4098" name="Picture 2" descr="Image result for firefox app mana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791" y="3420897"/>
            <a:ext cx="4601928" cy="3329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firefox os deskt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01" y="3538330"/>
            <a:ext cx="4627185" cy="2883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1522512" y="660306"/>
            <a:ext cx="8318249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dirty="0">
                <a:latin typeface="Berlin Sans FB Demi" panose="020E0802020502020306" pitchFamily="34" charset="0"/>
              </a:rPr>
              <a:t>App Manager</a:t>
            </a:r>
          </a:p>
        </p:txBody>
      </p:sp>
    </p:spTree>
    <p:extLst>
      <p:ext uri="{BB962C8B-B14F-4D97-AF65-F5344CB8AC3E}">
        <p14:creationId xmlns:p14="http://schemas.microsoft.com/office/powerpoint/2010/main" val="293624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1003853" y="503583"/>
            <a:ext cx="10131425" cy="1364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dirty="0">
                <a:latin typeface="Berlin Sans FB Demi" panose="020E0802020502020306" pitchFamily="34" charset="0"/>
              </a:rPr>
              <a:t>Conclusion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1" y="2142067"/>
            <a:ext cx="6920947" cy="36491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Firefox couldn’t compete with popular mobile OSs on the market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It definitely had potential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Similar architecture to Android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It failed, vanished and barely made a mark in the smartphone market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748" y="2296639"/>
            <a:ext cx="4481290" cy="33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63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cap="none" dirty="0" smtClean="0">
                <a:latin typeface="Berlin Sans FB Demi" panose="020E0802020502020306" pitchFamily="34" charset="0"/>
                <a:ea typeface="+mn-ea"/>
                <a:cs typeface="+mn-cs"/>
              </a:rPr>
              <a:t>References</a:t>
            </a:r>
            <a:endParaRPr lang="en-GB" sz="4400" cap="none" dirty="0"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https://</a:t>
            </a:r>
            <a:r>
              <a:rPr lang="en-GB" dirty="0" smtClean="0"/>
              <a:t>support.mozilla.org/t5/Firefox-OS/ct-p/Firefox-OS</a:t>
            </a:r>
          </a:p>
          <a:p>
            <a:pPr marL="0" indent="0">
              <a:buNone/>
            </a:pPr>
            <a:r>
              <a:rPr lang="en-GB" dirty="0"/>
              <a:t>https://</a:t>
            </a:r>
            <a:r>
              <a:rPr lang="en-GB" dirty="0" smtClean="0"/>
              <a:t>en.wikipedia.org/wiki/Firefox_OS</a:t>
            </a:r>
          </a:p>
          <a:p>
            <a:pPr marL="0" indent="0">
              <a:buNone/>
            </a:pPr>
            <a:r>
              <a:rPr lang="en-GB" dirty="0"/>
              <a:t>https://</a:t>
            </a:r>
            <a:r>
              <a:rPr lang="en-GB" dirty="0" smtClean="0"/>
              <a:t>developer.mozilla.org/en-US/docs/Archive/B2G_OS</a:t>
            </a:r>
          </a:p>
          <a:p>
            <a:pPr marL="0" indent="0">
              <a:buNone/>
            </a:pPr>
            <a:r>
              <a:rPr lang="en-GB" dirty="0"/>
              <a:t>http://</a:t>
            </a:r>
            <a:r>
              <a:rPr lang="en-GB" dirty="0" smtClean="0"/>
              <a:t>stackoverflow.com/firefox-os-architecture</a:t>
            </a:r>
          </a:p>
        </p:txBody>
      </p:sp>
    </p:spTree>
    <p:extLst>
      <p:ext uri="{BB962C8B-B14F-4D97-AF65-F5344CB8AC3E}">
        <p14:creationId xmlns:p14="http://schemas.microsoft.com/office/powerpoint/2010/main" val="4015177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03854" y="2166315"/>
            <a:ext cx="7053468" cy="390318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9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9600" b="1" dirty="0"/>
              <a:t>Firefox OS</a:t>
            </a:r>
            <a:r>
              <a:rPr lang="en-GB" sz="9600" b="1" baseline="30000" dirty="0"/>
              <a:t> </a:t>
            </a:r>
            <a:r>
              <a:rPr lang="en-GB" sz="9600" dirty="0"/>
              <a:t>is a discontinued open-source operating system made for smartphones, tablets and smart TVs designed by Mozilla. 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9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9600" dirty="0"/>
              <a:t>It is based on the rendering engine of the Firefox web browser and on the Linux kernel.</a:t>
            </a:r>
          </a:p>
          <a:p>
            <a:pPr marL="0" indent="0">
              <a:buNone/>
            </a:pPr>
            <a:endParaRPr lang="en-GB" sz="9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9600" b="1" dirty="0">
                <a:latin typeface="Berlin Sans FB Demi" panose="020E0802020502020306" pitchFamily="34" charset="0"/>
              </a:rPr>
              <a:t> </a:t>
            </a:r>
            <a:r>
              <a:rPr lang="en-GB" sz="9600" dirty="0"/>
              <a:t>Mozilla’s Firefox OS is an operating system based on HTML 5,every feature in the platform is a HTML5 app.</a:t>
            </a:r>
          </a:p>
          <a:p>
            <a:pPr marL="0" indent="0">
              <a:buNone/>
            </a:pPr>
            <a:endParaRPr lang="en-GB" sz="9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9600" dirty="0"/>
              <a:t> A Free Operating system aimed at lower-end ,cheap devices. </a:t>
            </a:r>
          </a:p>
          <a:p>
            <a:pPr marL="0" indent="0">
              <a:buNone/>
            </a:pPr>
            <a:endParaRPr lang="en-GB" sz="3100" b="1" dirty="0">
              <a:latin typeface="Berlin Sans FB Demi" panose="020E0802020502020306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3100" b="1" dirty="0"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003853" y="198783"/>
            <a:ext cx="10131425" cy="1669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dirty="0">
                <a:latin typeface="Berlin Sans FB Demi" panose="020E0802020502020306" pitchFamily="34" charset="0"/>
              </a:rPr>
              <a:t>What is Firefox OS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322" y="2378350"/>
            <a:ext cx="3962398" cy="3074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155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003853" y="503583"/>
            <a:ext cx="10131425" cy="1364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dirty="0">
                <a:latin typeface="Berlin Sans FB Demi" panose="020E0802020502020306" pitchFamily="34" charset="0"/>
              </a:rPr>
              <a:t>The Co-founders</a:t>
            </a:r>
          </a:p>
          <a:p>
            <a:pPr marL="0" indent="0" algn="ctr">
              <a:buNone/>
            </a:pPr>
            <a:endParaRPr lang="en-GB" sz="4400" dirty="0">
              <a:latin typeface="Berlin Sans FB Demi" panose="020E0802020502020306" pitchFamily="34" charset="0"/>
            </a:endParaRPr>
          </a:p>
        </p:txBody>
      </p:sp>
      <p:pic>
        <p:nvPicPr>
          <p:cNvPr id="3074" name="Picture 2" descr="https://cdn-images-1.medium.com/max/800/1*bab55dufnblyi8WoFNdh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26" y="1186070"/>
            <a:ext cx="10449477" cy="238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Content Placeholder 3"/>
          <p:cNvSpPr>
            <a:spLocks noGrp="1"/>
          </p:cNvSpPr>
          <p:nvPr>
            <p:ph sz="half" idx="4294967295"/>
          </p:nvPr>
        </p:nvSpPr>
        <p:spPr>
          <a:xfrm>
            <a:off x="1036723" y="3099563"/>
            <a:ext cx="2227263" cy="2921000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>
                <a:latin typeface="Berlin Sans FB Demi" panose="020E0802020502020306" pitchFamily="34" charset="0"/>
              </a:rPr>
              <a:t>Andreas Gal</a:t>
            </a:r>
          </a:p>
          <a:p>
            <a:r>
              <a:rPr lang="en-GB" sz="2400" dirty="0"/>
              <a:t> </a:t>
            </a:r>
            <a:r>
              <a:rPr lang="en-GB" sz="2200" dirty="0"/>
              <a:t>Engineer</a:t>
            </a:r>
          </a:p>
          <a:p>
            <a:r>
              <a:rPr lang="en-GB" sz="2200" dirty="0"/>
              <a:t>Joined Mozilla in 2008.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4294967295"/>
          </p:nvPr>
        </p:nvSpPr>
        <p:spPr>
          <a:xfrm>
            <a:off x="3501887" y="3637445"/>
            <a:ext cx="2227263" cy="29209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400" dirty="0">
                <a:latin typeface="Berlin Sans FB Demi" panose="020E0802020502020306" pitchFamily="34" charset="0"/>
              </a:rPr>
              <a:t>    </a:t>
            </a:r>
          </a:p>
          <a:p>
            <a:pPr marL="0" indent="0" algn="ctr">
              <a:buNone/>
            </a:pPr>
            <a:endParaRPr lang="en-GB" sz="2400" dirty="0">
              <a:latin typeface="Berlin Sans FB Demi" panose="020E0802020502020306" pitchFamily="34" charset="0"/>
            </a:endParaRPr>
          </a:p>
          <a:p>
            <a:pPr marL="0" indent="0" algn="ctr">
              <a:buNone/>
            </a:pPr>
            <a:endParaRPr lang="en-GB" sz="2400" dirty="0">
              <a:latin typeface="Berlin Sans FB Demi" panose="020E0802020502020306" pitchFamily="34" charset="0"/>
            </a:endParaRPr>
          </a:p>
          <a:p>
            <a:pPr marL="0" indent="0" algn="ctr">
              <a:buNone/>
            </a:pPr>
            <a:endParaRPr lang="en-GB" sz="2400" dirty="0">
              <a:latin typeface="Berlin Sans FB Demi" panose="020E0802020502020306" pitchFamily="34" charset="0"/>
            </a:endParaRPr>
          </a:p>
          <a:p>
            <a:pPr marL="0" indent="0" algn="ctr">
              <a:buNone/>
            </a:pPr>
            <a:endParaRPr lang="en-GB" sz="2400" dirty="0">
              <a:latin typeface="Berlin Sans FB Demi" panose="020E0802020502020306" pitchFamily="34" charset="0"/>
            </a:endParaRPr>
          </a:p>
          <a:p>
            <a:pPr marL="0" indent="0" algn="ctr">
              <a:buNone/>
            </a:pPr>
            <a:endParaRPr lang="en-GB" sz="2400" dirty="0">
              <a:latin typeface="Berlin Sans FB Demi" panose="020E0802020502020306" pitchFamily="34" charset="0"/>
            </a:endParaRPr>
          </a:p>
          <a:p>
            <a:pPr marL="0" indent="0" algn="ctr">
              <a:buNone/>
            </a:pPr>
            <a:endParaRPr lang="en-GB" sz="2400" dirty="0">
              <a:latin typeface="Berlin Sans FB Demi" panose="020E0802020502020306" pitchFamily="34" charset="0"/>
            </a:endParaRPr>
          </a:p>
          <a:p>
            <a:pPr marL="0" indent="0" algn="ctr">
              <a:buNone/>
            </a:pPr>
            <a:r>
              <a:rPr lang="en-GB" sz="2400" dirty="0">
                <a:latin typeface="Berlin Sans FB Demi" panose="020E0802020502020306" pitchFamily="34" charset="0"/>
              </a:rPr>
              <a:t>Chris Jones</a:t>
            </a:r>
          </a:p>
          <a:p>
            <a:r>
              <a:rPr lang="en-GB" sz="2200" dirty="0"/>
              <a:t>Computer Science graduate.</a:t>
            </a:r>
          </a:p>
          <a:p>
            <a:r>
              <a:rPr lang="en-GB" sz="2200" dirty="0"/>
              <a:t>Joined Mozilla in 2009.</a:t>
            </a:r>
          </a:p>
          <a:p>
            <a:pPr marL="0" indent="0">
              <a:buNone/>
            </a:pPr>
            <a:endParaRPr lang="en-GB" sz="2400" dirty="0">
              <a:latin typeface="Berlin Sans FB Demi" panose="020E0802020502020306" pitchFamily="34" charset="0"/>
            </a:endParaRPr>
          </a:p>
          <a:p>
            <a:pPr marL="0" indent="0" algn="ctr">
              <a:buNone/>
            </a:pPr>
            <a:endParaRPr lang="en-GB" sz="2400" dirty="0"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endParaRPr lang="en-GB" sz="2400" dirty="0"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4294967295"/>
          </p:nvPr>
        </p:nvSpPr>
        <p:spPr>
          <a:xfrm>
            <a:off x="6204951" y="3637445"/>
            <a:ext cx="2227263" cy="2921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>
                <a:latin typeface="Berlin Sans FB Demi" panose="020E0802020502020306" pitchFamily="34" charset="0"/>
              </a:rPr>
              <a:t> </a:t>
            </a:r>
          </a:p>
          <a:p>
            <a:pPr marL="0" indent="0">
              <a:buNone/>
            </a:pPr>
            <a:endParaRPr lang="en-GB" sz="2400" dirty="0"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endParaRPr lang="en-GB" sz="2400" dirty="0">
              <a:latin typeface="Berlin Sans FB Demi" panose="020E0802020502020306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Berlin Sans FB Demi" panose="020E0802020502020306" pitchFamily="34" charset="0"/>
              </a:rPr>
              <a:t>Brendan Eich</a:t>
            </a:r>
          </a:p>
          <a:p>
            <a:r>
              <a:rPr lang="en-GB" sz="2200" dirty="0"/>
              <a:t>Invented JavaScript.</a:t>
            </a:r>
          </a:p>
          <a:p>
            <a:r>
              <a:rPr lang="en-GB" sz="2200" dirty="0"/>
              <a:t>Co-founded Mozilla in 1998.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4294967295"/>
          </p:nvPr>
        </p:nvSpPr>
        <p:spPr>
          <a:xfrm>
            <a:off x="8908015" y="3756714"/>
            <a:ext cx="2227263" cy="2921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GB" sz="2400" dirty="0">
              <a:latin typeface="Berlin Sans FB Demi" panose="020E0802020502020306" pitchFamily="34" charset="0"/>
            </a:endParaRPr>
          </a:p>
          <a:p>
            <a:pPr marL="0" indent="0" algn="ctr">
              <a:buNone/>
            </a:pPr>
            <a:r>
              <a:rPr lang="en-GB" sz="2400" dirty="0">
                <a:latin typeface="Berlin Sans FB Demi" panose="020E0802020502020306" pitchFamily="34" charset="0"/>
              </a:rPr>
              <a:t>Mike Shaver</a:t>
            </a:r>
            <a:endParaRPr lang="en-GB" dirty="0"/>
          </a:p>
          <a:p>
            <a:r>
              <a:rPr lang="en-GB" sz="2200" dirty="0"/>
              <a:t>Founding member of Mozilla in 1998 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2460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1003853" y="503583"/>
            <a:ext cx="10131425" cy="1364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dirty="0">
                <a:latin typeface="Berlin Sans FB Demi" panose="020E0802020502020306" pitchFamily="34" charset="0"/>
              </a:rPr>
              <a:t>Timeline </a:t>
            </a: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1003853" y="1990165"/>
            <a:ext cx="10131425" cy="46616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/>
              <a:t>2012</a:t>
            </a:r>
            <a:r>
              <a:rPr lang="en-GB" sz="2400" dirty="0"/>
              <a:t> - Debuted at Mobile World Congress under the name Boot to Gecko.</a:t>
            </a:r>
          </a:p>
          <a:p>
            <a:pPr marL="0" indent="0">
              <a:buNone/>
            </a:pPr>
            <a:r>
              <a:rPr lang="en-GB" sz="2400" b="1" dirty="0"/>
              <a:t>2013</a:t>
            </a:r>
            <a:r>
              <a:rPr lang="en-GB" sz="2400" dirty="0"/>
              <a:t> - Released on android compatible smartphones.</a:t>
            </a:r>
          </a:p>
          <a:p>
            <a:pPr marL="0" indent="0">
              <a:buNone/>
            </a:pPr>
            <a:r>
              <a:rPr lang="en-GB" sz="2400" b="1" dirty="0"/>
              <a:t>2014</a:t>
            </a:r>
            <a:r>
              <a:rPr lang="en-GB" sz="2400" dirty="0"/>
              <a:t> - Firefox OS phones were offered from 14 operators in 28 countries</a:t>
            </a:r>
          </a:p>
          <a:p>
            <a:pPr marL="0" indent="0">
              <a:buNone/>
            </a:pPr>
            <a:r>
              <a:rPr lang="en-GB" sz="2400" dirty="0"/>
              <a:t>            throughout  the world.</a:t>
            </a:r>
          </a:p>
          <a:p>
            <a:pPr marL="0" indent="0">
              <a:buNone/>
            </a:pPr>
            <a:r>
              <a:rPr lang="en-GB" sz="2400" b="1" dirty="0"/>
              <a:t>2015 </a:t>
            </a:r>
            <a:r>
              <a:rPr lang="en-GB" sz="2400" dirty="0"/>
              <a:t>- Mozilla announced that it would stop sales of Firefox OS smartphones                     	      through  carriers.</a:t>
            </a:r>
          </a:p>
          <a:p>
            <a:pPr marL="0" indent="0">
              <a:buNone/>
            </a:pPr>
            <a:r>
              <a:rPr lang="en-GB" sz="2400" b="1" dirty="0"/>
              <a:t>2016 </a:t>
            </a:r>
            <a:r>
              <a:rPr lang="en-GB" sz="2400" dirty="0"/>
              <a:t>- Mozilla  announced that Firefox OS smartphones would be discontinued     	      by May and that all  work on Firefox OS had ceased.</a:t>
            </a:r>
          </a:p>
          <a:p>
            <a:pPr marL="0" indent="0">
              <a:buNone/>
            </a:pPr>
            <a:endParaRPr lang="en-GB" sz="2200" dirty="0"/>
          </a:p>
          <a:p>
            <a:pPr marL="0" indent="0" algn="ctr">
              <a:buNone/>
            </a:pPr>
            <a:endParaRPr lang="en-GB" sz="22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128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765" y="2009120"/>
            <a:ext cx="10515600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Version 1.0 was released on February 21, 2013.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Mozilla continued releasing versions up until version 2.2.0 which was released on August 20, 2015.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They also developed a build of 2.5.0. The release of this was very underwhelming though.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After this they had more versions planned but ceased development and went open source.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1003853" y="503583"/>
            <a:ext cx="10131425" cy="1364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dirty="0">
                <a:latin typeface="Berlin Sans FB Demi" panose="020E0802020502020306" pitchFamily="34" charset="0"/>
              </a:rPr>
              <a:t>Versions Of Firefox OS</a:t>
            </a:r>
          </a:p>
        </p:txBody>
      </p:sp>
    </p:spTree>
    <p:extLst>
      <p:ext uri="{BB962C8B-B14F-4D97-AF65-F5344CB8AC3E}">
        <p14:creationId xmlns:p14="http://schemas.microsoft.com/office/powerpoint/2010/main" val="377366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652" y="914400"/>
            <a:ext cx="8050619" cy="4507189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pPr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In version 1.01 Firefox OS had the basic features of an android phone.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Screenshot of version 1.01 on a smartphone.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19" y="1019873"/>
            <a:ext cx="2838539" cy="4524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Berlin Sans FB Demi" panose="020E0802020502020306" pitchFamily="34" charset="0"/>
              </a:rPr>
              <a:t>Firefox OS 1.01</a:t>
            </a:r>
          </a:p>
        </p:txBody>
      </p:sp>
    </p:spTree>
    <p:extLst>
      <p:ext uri="{BB962C8B-B14F-4D97-AF65-F5344CB8AC3E}">
        <p14:creationId xmlns:p14="http://schemas.microsoft.com/office/powerpoint/2010/main" val="124297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Berlin Sans FB Demi" panose="020E0802020502020306" pitchFamily="34" charset="0"/>
              </a:rPr>
              <a:t>Firefox OS 1.1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547329"/>
            <a:ext cx="12039600" cy="50323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Multimedia Messaging support added.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Saving media from the browser is now supported.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Attaching and sending Gallery images now supported.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Improvements to the most default apps.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Major performance improvements.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Music search to find music by artist, album or song title.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Still very basic.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885" y="1690688"/>
            <a:ext cx="2558459" cy="3837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9830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83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Berlin Sans FB Demi" panose="020E0802020502020306" pitchFamily="34" charset="0"/>
              </a:rPr>
              <a:t>Firefox OS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444023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NFC (Near Field Communication) support was added.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 find my device app was added.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The ability to use own files as ringtones was added.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The look was changed bigger home screen icons and just a better visual overall.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900" y="797442"/>
            <a:ext cx="3008522" cy="5007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79938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</TotalTime>
  <Words>779</Words>
  <Application>Microsoft Office PowerPoint</Application>
  <PresentationFormat>Widescreen</PresentationFormat>
  <Paragraphs>195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Berlin Sans FB Demi</vt:lpstr>
      <vt:lpstr>Calibri</vt:lpstr>
      <vt:lpstr>Calibri Light</vt:lpstr>
      <vt:lpstr>Wingdings</vt:lpstr>
      <vt:lpstr>Celestial</vt:lpstr>
      <vt:lpstr>FIREFOX OS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Firefox OS 1.01</vt:lpstr>
      <vt:lpstr>Firefox OS 1.1</vt:lpstr>
      <vt:lpstr>Firefox OS 2.0</vt:lpstr>
      <vt:lpstr>Firefox OS 2.1 and 2.2</vt:lpstr>
      <vt:lpstr>Firefox OS 2.5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CMD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FIREFOX OS</dc:title>
  <dc:creator>Adam Noone</dc:creator>
  <cp:lastModifiedBy>Techno</cp:lastModifiedBy>
  <cp:revision>55</cp:revision>
  <dcterms:created xsi:type="dcterms:W3CDTF">2017-04-01T13:40:06Z</dcterms:created>
  <dcterms:modified xsi:type="dcterms:W3CDTF">2017-04-05T08:34:14Z</dcterms:modified>
</cp:coreProperties>
</file>