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2" r:id="rId3"/>
    <p:sldId id="302" r:id="rId4"/>
    <p:sldId id="303" r:id="rId5"/>
    <p:sldId id="304" r:id="rId6"/>
    <p:sldId id="305" r:id="rId7"/>
    <p:sldId id="291" r:id="rId8"/>
    <p:sldId id="289" r:id="rId9"/>
    <p:sldId id="281" r:id="rId10"/>
    <p:sldId id="288" r:id="rId11"/>
    <p:sldId id="290" r:id="rId12"/>
    <p:sldId id="292" r:id="rId13"/>
    <p:sldId id="293" r:id="rId14"/>
    <p:sldId id="294" r:id="rId15"/>
    <p:sldId id="295" r:id="rId16"/>
    <p:sldId id="296" r:id="rId17"/>
    <p:sldId id="283" r:id="rId18"/>
    <p:sldId id="297" r:id="rId19"/>
    <p:sldId id="287" r:id="rId20"/>
    <p:sldId id="285" r:id="rId21"/>
    <p:sldId id="286" r:id="rId22"/>
    <p:sldId id="298" r:id="rId23"/>
    <p:sldId id="299" r:id="rId24"/>
    <p:sldId id="300" r:id="rId25"/>
    <p:sldId id="284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F6600"/>
    <a:srgbClr val="8C003C"/>
    <a:srgbClr val="8C0049"/>
    <a:srgbClr val="8C001A"/>
    <a:srgbClr val="9E0000"/>
    <a:srgbClr val="CC0000"/>
    <a:srgbClr val="E114E6"/>
    <a:srgbClr val="842E1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 autoAdjust="0"/>
    <p:restoredTop sz="94660"/>
  </p:normalViewPr>
  <p:slideViewPr>
    <p:cSldViewPr>
      <p:cViewPr>
        <p:scale>
          <a:sx n="50" d="100"/>
          <a:sy n="50" d="100"/>
        </p:scale>
        <p:origin x="-1722" y="-1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A40B3-849D-42EC-AA47-D3F18C4470F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C24299C7-F0A7-4CA9-9766-2EE8C7282E03}">
      <dgm:prSet phldrT="[Text]"/>
      <dgm:spPr>
        <a:solidFill>
          <a:schemeClr val="accent4"/>
        </a:solidFill>
      </dgm:spPr>
      <dgm:t>
        <a:bodyPr/>
        <a:lstStyle/>
        <a:p>
          <a:r>
            <a:rPr lang="en-IE" dirty="0" smtClean="0"/>
            <a:t>OS</a:t>
          </a:r>
          <a:endParaRPr lang="en-IE" dirty="0"/>
        </a:p>
      </dgm:t>
    </dgm:pt>
    <dgm:pt modelId="{399E3B15-F677-4608-8139-EEC75FCEFB5A}" type="parTrans" cxnId="{942195BB-6BDB-4140-A0FB-EAB5D57F14D7}">
      <dgm:prSet/>
      <dgm:spPr/>
      <dgm:t>
        <a:bodyPr/>
        <a:lstStyle/>
        <a:p>
          <a:endParaRPr lang="en-IE"/>
        </a:p>
      </dgm:t>
    </dgm:pt>
    <dgm:pt modelId="{769BC33E-1543-4B6D-A54F-A463DEA3AE06}" type="sibTrans" cxnId="{942195BB-6BDB-4140-A0FB-EAB5D57F14D7}">
      <dgm:prSet/>
      <dgm:spPr/>
      <dgm:t>
        <a:bodyPr/>
        <a:lstStyle/>
        <a:p>
          <a:endParaRPr lang="en-IE"/>
        </a:p>
      </dgm:t>
    </dgm:pt>
    <dgm:pt modelId="{8D3B278D-5501-49B6-BC1A-C526CA1EE483}">
      <dgm:prSet phldrT="[Text]"/>
      <dgm:spPr>
        <a:solidFill>
          <a:srgbClr val="92D050"/>
        </a:solidFill>
      </dgm:spPr>
      <dgm:t>
        <a:bodyPr/>
        <a:lstStyle/>
        <a:p>
          <a:r>
            <a:rPr lang="en-IE" dirty="0" smtClean="0"/>
            <a:t>User interface</a:t>
          </a:r>
          <a:endParaRPr lang="en-IE" dirty="0"/>
        </a:p>
      </dgm:t>
    </dgm:pt>
    <dgm:pt modelId="{120BD9A2-0B58-4D64-9768-7421DC3FE749}" type="parTrans" cxnId="{1E37B23E-6B39-4F2A-A914-98E278E4502A}">
      <dgm:prSet/>
      <dgm:spPr/>
      <dgm:t>
        <a:bodyPr/>
        <a:lstStyle/>
        <a:p>
          <a:endParaRPr lang="en-IE"/>
        </a:p>
      </dgm:t>
    </dgm:pt>
    <dgm:pt modelId="{B7939B24-A50E-4ED5-BCFE-1653F516374B}" type="sibTrans" cxnId="{1E37B23E-6B39-4F2A-A914-98E278E4502A}">
      <dgm:prSet/>
      <dgm:spPr/>
      <dgm:t>
        <a:bodyPr/>
        <a:lstStyle/>
        <a:p>
          <a:endParaRPr lang="en-IE"/>
        </a:p>
      </dgm:t>
    </dgm:pt>
    <dgm:pt modelId="{F530ED86-6793-43DB-BF0B-B8E3A596B884}">
      <dgm:prSet phldrT="[Text]"/>
      <dgm:spPr>
        <a:solidFill>
          <a:srgbClr val="7030A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IE" dirty="0" smtClean="0"/>
            <a:t>Memory management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dirty="0"/>
        </a:p>
      </dgm:t>
    </dgm:pt>
    <dgm:pt modelId="{1C06FDEE-3932-4A7D-9CBF-19ACF36E5B91}" type="parTrans" cxnId="{B17D09E4-7BAF-4EAE-BFFC-0B4FD2B90742}">
      <dgm:prSet/>
      <dgm:spPr/>
      <dgm:t>
        <a:bodyPr/>
        <a:lstStyle/>
        <a:p>
          <a:endParaRPr lang="en-IE"/>
        </a:p>
      </dgm:t>
    </dgm:pt>
    <dgm:pt modelId="{0234967F-5029-4448-BAAE-BBF6E4958418}" type="sibTrans" cxnId="{B17D09E4-7BAF-4EAE-BFFC-0B4FD2B90742}">
      <dgm:prSet/>
      <dgm:spPr/>
      <dgm:t>
        <a:bodyPr/>
        <a:lstStyle/>
        <a:p>
          <a:endParaRPr lang="en-IE"/>
        </a:p>
      </dgm:t>
    </dgm:pt>
    <dgm:pt modelId="{8E0A91E9-3778-4521-A6DE-F8D08DE31033}">
      <dgm:prSet phldrT="[Text]"/>
      <dgm:spPr>
        <a:solidFill>
          <a:schemeClr val="accent1"/>
        </a:solidFill>
      </dgm:spPr>
      <dgm:t>
        <a:bodyPr/>
        <a:lstStyle/>
        <a:p>
          <a:r>
            <a:rPr lang="en-IE" dirty="0" smtClean="0"/>
            <a:t>Peripheral management</a:t>
          </a:r>
          <a:endParaRPr lang="en-IE" dirty="0"/>
        </a:p>
      </dgm:t>
    </dgm:pt>
    <dgm:pt modelId="{8B238EE8-A29C-4D3B-B4F1-EFFC1FC3C478}" type="parTrans" cxnId="{72FA94DF-FDEA-467A-96EC-2672659D3B04}">
      <dgm:prSet/>
      <dgm:spPr/>
      <dgm:t>
        <a:bodyPr/>
        <a:lstStyle/>
        <a:p>
          <a:endParaRPr lang="en-IE"/>
        </a:p>
      </dgm:t>
    </dgm:pt>
    <dgm:pt modelId="{FBBD5188-2863-4175-8517-256403B1849C}" type="sibTrans" cxnId="{72FA94DF-FDEA-467A-96EC-2672659D3B04}">
      <dgm:prSet/>
      <dgm:spPr/>
      <dgm:t>
        <a:bodyPr/>
        <a:lstStyle/>
        <a:p>
          <a:endParaRPr lang="en-IE"/>
        </a:p>
      </dgm:t>
    </dgm:pt>
    <dgm:pt modelId="{CE836280-7E0E-40F5-8B5F-44ECABC592C5}">
      <dgm:prSet phldrT="[Text]"/>
      <dgm:spPr>
        <a:solidFill>
          <a:schemeClr val="accent3"/>
        </a:solidFill>
      </dgm:spPr>
      <dgm:t>
        <a:bodyPr/>
        <a:lstStyle/>
        <a:p>
          <a:r>
            <a:rPr lang="en-IE" dirty="0" smtClean="0"/>
            <a:t>Multi-tasking</a:t>
          </a:r>
          <a:endParaRPr lang="en-IE" dirty="0"/>
        </a:p>
      </dgm:t>
    </dgm:pt>
    <dgm:pt modelId="{C8D3FD1A-F4EA-4708-8AA0-FFB91BD55B09}" type="parTrans" cxnId="{55D5B4E3-EB76-4D55-A04D-5B04E7D9FDA2}">
      <dgm:prSet/>
      <dgm:spPr/>
      <dgm:t>
        <a:bodyPr/>
        <a:lstStyle/>
        <a:p>
          <a:endParaRPr lang="en-IE"/>
        </a:p>
      </dgm:t>
    </dgm:pt>
    <dgm:pt modelId="{8D10D028-A0B4-4A53-85DD-4BEEABAD36E5}" type="sibTrans" cxnId="{55D5B4E3-EB76-4D55-A04D-5B04E7D9FDA2}">
      <dgm:prSet/>
      <dgm:spPr/>
      <dgm:t>
        <a:bodyPr/>
        <a:lstStyle/>
        <a:p>
          <a:endParaRPr lang="en-IE"/>
        </a:p>
      </dgm:t>
    </dgm:pt>
    <dgm:pt modelId="{F6590D9C-3476-4E50-A7FE-D16E774FDD37}">
      <dgm:prSet/>
      <dgm:spPr>
        <a:solidFill>
          <a:schemeClr val="accent2"/>
        </a:solidFill>
      </dgm:spPr>
      <dgm:t>
        <a:bodyPr/>
        <a:lstStyle/>
        <a:p>
          <a:r>
            <a:rPr lang="en-IE" dirty="0" smtClean="0"/>
            <a:t>Security</a:t>
          </a:r>
          <a:endParaRPr lang="en-IE" dirty="0"/>
        </a:p>
      </dgm:t>
    </dgm:pt>
    <dgm:pt modelId="{640C06E4-CEBC-4DA1-BA74-A249D4B16D27}" type="parTrans" cxnId="{1175A1C5-1463-4DBC-AA0D-7B77D6294084}">
      <dgm:prSet/>
      <dgm:spPr/>
      <dgm:t>
        <a:bodyPr/>
        <a:lstStyle/>
        <a:p>
          <a:endParaRPr lang="en-IE"/>
        </a:p>
      </dgm:t>
    </dgm:pt>
    <dgm:pt modelId="{C07982C7-0500-452D-8EE0-25169B27A403}" type="sibTrans" cxnId="{1175A1C5-1463-4DBC-AA0D-7B77D6294084}">
      <dgm:prSet/>
      <dgm:spPr/>
      <dgm:t>
        <a:bodyPr/>
        <a:lstStyle/>
        <a:p>
          <a:endParaRPr lang="en-IE"/>
        </a:p>
      </dgm:t>
    </dgm:pt>
    <dgm:pt modelId="{E3A43786-5944-4CB6-8094-F2ADAAAF7457}" type="pres">
      <dgm:prSet presAssocID="{F83A40B3-849D-42EC-AA47-D3F18C4470F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77995F34-A206-4E9C-BA59-44EFAC93745F}" type="pres">
      <dgm:prSet presAssocID="{C24299C7-F0A7-4CA9-9766-2EE8C7282E03}" presName="centerShape" presStyleLbl="node0" presStyleIdx="0" presStyleCnt="1"/>
      <dgm:spPr/>
      <dgm:t>
        <a:bodyPr/>
        <a:lstStyle/>
        <a:p>
          <a:endParaRPr lang="en-IE"/>
        </a:p>
      </dgm:t>
    </dgm:pt>
    <dgm:pt modelId="{EE7F51F4-AF58-4D5E-ACEA-3039EADE5040}" type="pres">
      <dgm:prSet presAssocID="{120BD9A2-0B58-4D64-9768-7421DC3FE749}" presName="parTrans" presStyleLbl="sibTrans2D1" presStyleIdx="0" presStyleCnt="5"/>
      <dgm:spPr/>
      <dgm:t>
        <a:bodyPr/>
        <a:lstStyle/>
        <a:p>
          <a:endParaRPr lang="en-IE"/>
        </a:p>
      </dgm:t>
    </dgm:pt>
    <dgm:pt modelId="{A8287AD8-5D92-4B53-8902-A7E8F9DD770E}" type="pres">
      <dgm:prSet presAssocID="{120BD9A2-0B58-4D64-9768-7421DC3FE749}" presName="connectorText" presStyleLbl="sibTrans2D1" presStyleIdx="0" presStyleCnt="5"/>
      <dgm:spPr/>
      <dgm:t>
        <a:bodyPr/>
        <a:lstStyle/>
        <a:p>
          <a:endParaRPr lang="en-IE"/>
        </a:p>
      </dgm:t>
    </dgm:pt>
    <dgm:pt modelId="{E5227E51-38BF-4FB0-93A3-CD845B8ED313}" type="pres">
      <dgm:prSet presAssocID="{8D3B278D-5501-49B6-BC1A-C526CA1EE48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4F26E687-4D72-4E51-B276-3190E9E67F62}" type="pres">
      <dgm:prSet presAssocID="{1C06FDEE-3932-4A7D-9CBF-19ACF36E5B91}" presName="parTrans" presStyleLbl="sibTrans2D1" presStyleIdx="1" presStyleCnt="5"/>
      <dgm:spPr/>
      <dgm:t>
        <a:bodyPr/>
        <a:lstStyle/>
        <a:p>
          <a:endParaRPr lang="en-IE"/>
        </a:p>
      </dgm:t>
    </dgm:pt>
    <dgm:pt modelId="{C7AF634B-D36C-4048-9D28-A2ADFA87114F}" type="pres">
      <dgm:prSet presAssocID="{1C06FDEE-3932-4A7D-9CBF-19ACF36E5B91}" presName="connectorText" presStyleLbl="sibTrans2D1" presStyleIdx="1" presStyleCnt="5"/>
      <dgm:spPr/>
      <dgm:t>
        <a:bodyPr/>
        <a:lstStyle/>
        <a:p>
          <a:endParaRPr lang="en-IE"/>
        </a:p>
      </dgm:t>
    </dgm:pt>
    <dgm:pt modelId="{3250DCC9-8B84-4879-B1BF-5DC328D4FF70}" type="pres">
      <dgm:prSet presAssocID="{F530ED86-6793-43DB-BF0B-B8E3A596B88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C71C77A2-F21F-40D2-885C-151615435AE5}" type="pres">
      <dgm:prSet presAssocID="{8B238EE8-A29C-4D3B-B4F1-EFFC1FC3C478}" presName="parTrans" presStyleLbl="sibTrans2D1" presStyleIdx="2" presStyleCnt="5"/>
      <dgm:spPr/>
      <dgm:t>
        <a:bodyPr/>
        <a:lstStyle/>
        <a:p>
          <a:endParaRPr lang="en-IE"/>
        </a:p>
      </dgm:t>
    </dgm:pt>
    <dgm:pt modelId="{D94E6A45-417D-4470-9FB7-FCE17BD8A531}" type="pres">
      <dgm:prSet presAssocID="{8B238EE8-A29C-4D3B-B4F1-EFFC1FC3C478}" presName="connectorText" presStyleLbl="sibTrans2D1" presStyleIdx="2" presStyleCnt="5"/>
      <dgm:spPr/>
      <dgm:t>
        <a:bodyPr/>
        <a:lstStyle/>
        <a:p>
          <a:endParaRPr lang="en-IE"/>
        </a:p>
      </dgm:t>
    </dgm:pt>
    <dgm:pt modelId="{60736B77-DFEE-4A7F-A1C4-82DBAD560728}" type="pres">
      <dgm:prSet presAssocID="{8E0A91E9-3778-4521-A6DE-F8D08DE3103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B046B1D-E0D6-4016-B99E-B82BE4460E31}" type="pres">
      <dgm:prSet presAssocID="{C8D3FD1A-F4EA-4708-8AA0-FFB91BD55B09}" presName="parTrans" presStyleLbl="sibTrans2D1" presStyleIdx="3" presStyleCnt="5"/>
      <dgm:spPr/>
      <dgm:t>
        <a:bodyPr/>
        <a:lstStyle/>
        <a:p>
          <a:endParaRPr lang="en-IE"/>
        </a:p>
      </dgm:t>
    </dgm:pt>
    <dgm:pt modelId="{D22393F3-8373-4E13-A011-6FCF8318C9F6}" type="pres">
      <dgm:prSet presAssocID="{C8D3FD1A-F4EA-4708-8AA0-FFB91BD55B09}" presName="connectorText" presStyleLbl="sibTrans2D1" presStyleIdx="3" presStyleCnt="5"/>
      <dgm:spPr/>
      <dgm:t>
        <a:bodyPr/>
        <a:lstStyle/>
        <a:p>
          <a:endParaRPr lang="en-IE"/>
        </a:p>
      </dgm:t>
    </dgm:pt>
    <dgm:pt modelId="{33DA68F8-B115-4AE8-B4A7-CE22A318DF4B}" type="pres">
      <dgm:prSet presAssocID="{CE836280-7E0E-40F5-8B5F-44ECABC592C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02CC8367-A4D6-4C3A-883A-1F7ACF917B1B}" type="pres">
      <dgm:prSet presAssocID="{640C06E4-CEBC-4DA1-BA74-A249D4B16D27}" presName="parTrans" presStyleLbl="sibTrans2D1" presStyleIdx="4" presStyleCnt="5"/>
      <dgm:spPr/>
      <dgm:t>
        <a:bodyPr/>
        <a:lstStyle/>
        <a:p>
          <a:endParaRPr lang="en-IE"/>
        </a:p>
      </dgm:t>
    </dgm:pt>
    <dgm:pt modelId="{1AF8D801-DDCE-4FA3-9CCE-FF24412F3A72}" type="pres">
      <dgm:prSet presAssocID="{640C06E4-CEBC-4DA1-BA74-A249D4B16D27}" presName="connectorText" presStyleLbl="sibTrans2D1" presStyleIdx="4" presStyleCnt="5"/>
      <dgm:spPr/>
      <dgm:t>
        <a:bodyPr/>
        <a:lstStyle/>
        <a:p>
          <a:endParaRPr lang="en-IE"/>
        </a:p>
      </dgm:t>
    </dgm:pt>
    <dgm:pt modelId="{C98191AE-2878-4157-9ED6-E4870908AF0E}" type="pres">
      <dgm:prSet presAssocID="{F6590D9C-3476-4E50-A7FE-D16E774FDD3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2906BACC-79BF-4A90-B40C-49578E579704}" type="presOf" srcId="{8E0A91E9-3778-4521-A6DE-F8D08DE31033}" destId="{60736B77-DFEE-4A7F-A1C4-82DBAD560728}" srcOrd="0" destOrd="0" presId="urn:microsoft.com/office/officeart/2005/8/layout/radial5"/>
    <dgm:cxn modelId="{5342F577-2E7B-4C49-ACD6-A9F824F39EE3}" type="presOf" srcId="{1C06FDEE-3932-4A7D-9CBF-19ACF36E5B91}" destId="{4F26E687-4D72-4E51-B276-3190E9E67F62}" srcOrd="0" destOrd="0" presId="urn:microsoft.com/office/officeart/2005/8/layout/radial5"/>
    <dgm:cxn modelId="{BF9D9E3A-9EDF-49B3-AB90-85F8F3B9D1FB}" type="presOf" srcId="{F6590D9C-3476-4E50-A7FE-D16E774FDD37}" destId="{C98191AE-2878-4157-9ED6-E4870908AF0E}" srcOrd="0" destOrd="0" presId="urn:microsoft.com/office/officeart/2005/8/layout/radial5"/>
    <dgm:cxn modelId="{28EE416A-C597-44D7-BC6B-35E01D55935E}" type="presOf" srcId="{CE836280-7E0E-40F5-8B5F-44ECABC592C5}" destId="{33DA68F8-B115-4AE8-B4A7-CE22A318DF4B}" srcOrd="0" destOrd="0" presId="urn:microsoft.com/office/officeart/2005/8/layout/radial5"/>
    <dgm:cxn modelId="{D9C8E620-B401-4FE1-B332-3F30F3FE3FC3}" type="presOf" srcId="{1C06FDEE-3932-4A7D-9CBF-19ACF36E5B91}" destId="{C7AF634B-D36C-4048-9D28-A2ADFA87114F}" srcOrd="1" destOrd="0" presId="urn:microsoft.com/office/officeart/2005/8/layout/radial5"/>
    <dgm:cxn modelId="{D130FE97-4CF3-4A8A-AEC2-A1AAB37D160B}" type="presOf" srcId="{F530ED86-6793-43DB-BF0B-B8E3A596B884}" destId="{3250DCC9-8B84-4879-B1BF-5DC328D4FF70}" srcOrd="0" destOrd="0" presId="urn:microsoft.com/office/officeart/2005/8/layout/radial5"/>
    <dgm:cxn modelId="{D4D65E5E-40BB-47E7-BAF1-87515AF03DC7}" type="presOf" srcId="{C24299C7-F0A7-4CA9-9766-2EE8C7282E03}" destId="{77995F34-A206-4E9C-BA59-44EFAC93745F}" srcOrd="0" destOrd="0" presId="urn:microsoft.com/office/officeart/2005/8/layout/radial5"/>
    <dgm:cxn modelId="{74200D17-B31D-4B1E-938E-84ADABA5D0C6}" type="presOf" srcId="{640C06E4-CEBC-4DA1-BA74-A249D4B16D27}" destId="{1AF8D801-DDCE-4FA3-9CCE-FF24412F3A72}" srcOrd="1" destOrd="0" presId="urn:microsoft.com/office/officeart/2005/8/layout/radial5"/>
    <dgm:cxn modelId="{72FA94DF-FDEA-467A-96EC-2672659D3B04}" srcId="{C24299C7-F0A7-4CA9-9766-2EE8C7282E03}" destId="{8E0A91E9-3778-4521-A6DE-F8D08DE31033}" srcOrd="2" destOrd="0" parTransId="{8B238EE8-A29C-4D3B-B4F1-EFFC1FC3C478}" sibTransId="{FBBD5188-2863-4175-8517-256403B1849C}"/>
    <dgm:cxn modelId="{1160CE5E-3C8C-4F2D-A913-ABA6D48B4CE0}" type="presOf" srcId="{8D3B278D-5501-49B6-BC1A-C526CA1EE483}" destId="{E5227E51-38BF-4FB0-93A3-CD845B8ED313}" srcOrd="0" destOrd="0" presId="urn:microsoft.com/office/officeart/2005/8/layout/radial5"/>
    <dgm:cxn modelId="{7F02CF94-AA2D-4189-891A-23E954746822}" type="presOf" srcId="{8B238EE8-A29C-4D3B-B4F1-EFFC1FC3C478}" destId="{C71C77A2-F21F-40D2-885C-151615435AE5}" srcOrd="0" destOrd="0" presId="urn:microsoft.com/office/officeart/2005/8/layout/radial5"/>
    <dgm:cxn modelId="{D0064F60-67D5-4BF3-B3FE-0B44FCAF945D}" type="presOf" srcId="{8B238EE8-A29C-4D3B-B4F1-EFFC1FC3C478}" destId="{D94E6A45-417D-4470-9FB7-FCE17BD8A531}" srcOrd="1" destOrd="0" presId="urn:microsoft.com/office/officeart/2005/8/layout/radial5"/>
    <dgm:cxn modelId="{F3F93BB9-F785-4ACC-84EA-01D961BE27A2}" type="presOf" srcId="{C8D3FD1A-F4EA-4708-8AA0-FFB91BD55B09}" destId="{2B046B1D-E0D6-4016-B99E-B82BE4460E31}" srcOrd="0" destOrd="0" presId="urn:microsoft.com/office/officeart/2005/8/layout/radial5"/>
    <dgm:cxn modelId="{CA0DF28A-5CE3-40E0-82CE-746B23468A03}" type="presOf" srcId="{640C06E4-CEBC-4DA1-BA74-A249D4B16D27}" destId="{02CC8367-A4D6-4C3A-883A-1F7ACF917B1B}" srcOrd="0" destOrd="0" presId="urn:microsoft.com/office/officeart/2005/8/layout/radial5"/>
    <dgm:cxn modelId="{B17D09E4-7BAF-4EAE-BFFC-0B4FD2B90742}" srcId="{C24299C7-F0A7-4CA9-9766-2EE8C7282E03}" destId="{F530ED86-6793-43DB-BF0B-B8E3A596B884}" srcOrd="1" destOrd="0" parTransId="{1C06FDEE-3932-4A7D-9CBF-19ACF36E5B91}" sibTransId="{0234967F-5029-4448-BAAE-BBF6E4958418}"/>
    <dgm:cxn modelId="{0CD2FCAE-C8F3-4DAA-ADBE-58B6CF764CFA}" type="presOf" srcId="{120BD9A2-0B58-4D64-9768-7421DC3FE749}" destId="{A8287AD8-5D92-4B53-8902-A7E8F9DD770E}" srcOrd="1" destOrd="0" presId="urn:microsoft.com/office/officeart/2005/8/layout/radial5"/>
    <dgm:cxn modelId="{5821582D-DB65-405B-9A2A-024D301056D0}" type="presOf" srcId="{C8D3FD1A-F4EA-4708-8AA0-FFB91BD55B09}" destId="{D22393F3-8373-4E13-A011-6FCF8318C9F6}" srcOrd="1" destOrd="0" presId="urn:microsoft.com/office/officeart/2005/8/layout/radial5"/>
    <dgm:cxn modelId="{1E37B23E-6B39-4F2A-A914-98E278E4502A}" srcId="{C24299C7-F0A7-4CA9-9766-2EE8C7282E03}" destId="{8D3B278D-5501-49B6-BC1A-C526CA1EE483}" srcOrd="0" destOrd="0" parTransId="{120BD9A2-0B58-4D64-9768-7421DC3FE749}" sibTransId="{B7939B24-A50E-4ED5-BCFE-1653F516374B}"/>
    <dgm:cxn modelId="{32C9CD26-BA3E-4C14-9077-F5F727180074}" type="presOf" srcId="{120BD9A2-0B58-4D64-9768-7421DC3FE749}" destId="{EE7F51F4-AF58-4D5E-ACEA-3039EADE5040}" srcOrd="0" destOrd="0" presId="urn:microsoft.com/office/officeart/2005/8/layout/radial5"/>
    <dgm:cxn modelId="{1175A1C5-1463-4DBC-AA0D-7B77D6294084}" srcId="{C24299C7-F0A7-4CA9-9766-2EE8C7282E03}" destId="{F6590D9C-3476-4E50-A7FE-D16E774FDD37}" srcOrd="4" destOrd="0" parTransId="{640C06E4-CEBC-4DA1-BA74-A249D4B16D27}" sibTransId="{C07982C7-0500-452D-8EE0-25169B27A403}"/>
    <dgm:cxn modelId="{55D5B4E3-EB76-4D55-A04D-5B04E7D9FDA2}" srcId="{C24299C7-F0A7-4CA9-9766-2EE8C7282E03}" destId="{CE836280-7E0E-40F5-8B5F-44ECABC592C5}" srcOrd="3" destOrd="0" parTransId="{C8D3FD1A-F4EA-4708-8AA0-FFB91BD55B09}" sibTransId="{8D10D028-A0B4-4A53-85DD-4BEEABAD36E5}"/>
    <dgm:cxn modelId="{EE827FAE-180B-48F3-8F2B-EF92ECDF78C3}" type="presOf" srcId="{F83A40B3-849D-42EC-AA47-D3F18C4470FB}" destId="{E3A43786-5944-4CB6-8094-F2ADAAAF7457}" srcOrd="0" destOrd="0" presId="urn:microsoft.com/office/officeart/2005/8/layout/radial5"/>
    <dgm:cxn modelId="{942195BB-6BDB-4140-A0FB-EAB5D57F14D7}" srcId="{F83A40B3-849D-42EC-AA47-D3F18C4470FB}" destId="{C24299C7-F0A7-4CA9-9766-2EE8C7282E03}" srcOrd="0" destOrd="0" parTransId="{399E3B15-F677-4608-8139-EEC75FCEFB5A}" sibTransId="{769BC33E-1543-4B6D-A54F-A463DEA3AE06}"/>
    <dgm:cxn modelId="{2449E97C-45CD-490B-8A8A-8AAF9C02BA23}" type="presParOf" srcId="{E3A43786-5944-4CB6-8094-F2ADAAAF7457}" destId="{77995F34-A206-4E9C-BA59-44EFAC93745F}" srcOrd="0" destOrd="0" presId="urn:microsoft.com/office/officeart/2005/8/layout/radial5"/>
    <dgm:cxn modelId="{0DC61396-E2D4-4AF3-8DF4-1F53A43CE3C3}" type="presParOf" srcId="{E3A43786-5944-4CB6-8094-F2ADAAAF7457}" destId="{EE7F51F4-AF58-4D5E-ACEA-3039EADE5040}" srcOrd="1" destOrd="0" presId="urn:microsoft.com/office/officeart/2005/8/layout/radial5"/>
    <dgm:cxn modelId="{B61B8792-5AFD-40BE-9996-3CBABFDB51B5}" type="presParOf" srcId="{EE7F51F4-AF58-4D5E-ACEA-3039EADE5040}" destId="{A8287AD8-5D92-4B53-8902-A7E8F9DD770E}" srcOrd="0" destOrd="0" presId="urn:microsoft.com/office/officeart/2005/8/layout/radial5"/>
    <dgm:cxn modelId="{06C0068A-6552-4523-8009-29D3A8CFF367}" type="presParOf" srcId="{E3A43786-5944-4CB6-8094-F2ADAAAF7457}" destId="{E5227E51-38BF-4FB0-93A3-CD845B8ED313}" srcOrd="2" destOrd="0" presId="urn:microsoft.com/office/officeart/2005/8/layout/radial5"/>
    <dgm:cxn modelId="{F7E9163A-EF4E-4CFA-85F1-69D09432517B}" type="presParOf" srcId="{E3A43786-5944-4CB6-8094-F2ADAAAF7457}" destId="{4F26E687-4D72-4E51-B276-3190E9E67F62}" srcOrd="3" destOrd="0" presId="urn:microsoft.com/office/officeart/2005/8/layout/radial5"/>
    <dgm:cxn modelId="{84200F20-2B7B-4017-A817-E84293690C7D}" type="presParOf" srcId="{4F26E687-4D72-4E51-B276-3190E9E67F62}" destId="{C7AF634B-D36C-4048-9D28-A2ADFA87114F}" srcOrd="0" destOrd="0" presId="urn:microsoft.com/office/officeart/2005/8/layout/radial5"/>
    <dgm:cxn modelId="{9EAAA362-BDFC-4B6B-9862-785F9E225148}" type="presParOf" srcId="{E3A43786-5944-4CB6-8094-F2ADAAAF7457}" destId="{3250DCC9-8B84-4879-B1BF-5DC328D4FF70}" srcOrd="4" destOrd="0" presId="urn:microsoft.com/office/officeart/2005/8/layout/radial5"/>
    <dgm:cxn modelId="{9E162722-EF3B-4029-A6DD-D597B5C3B7B6}" type="presParOf" srcId="{E3A43786-5944-4CB6-8094-F2ADAAAF7457}" destId="{C71C77A2-F21F-40D2-885C-151615435AE5}" srcOrd="5" destOrd="0" presId="urn:microsoft.com/office/officeart/2005/8/layout/radial5"/>
    <dgm:cxn modelId="{48095C76-00D6-45C3-8AF2-18B73029F006}" type="presParOf" srcId="{C71C77A2-F21F-40D2-885C-151615435AE5}" destId="{D94E6A45-417D-4470-9FB7-FCE17BD8A531}" srcOrd="0" destOrd="0" presId="urn:microsoft.com/office/officeart/2005/8/layout/radial5"/>
    <dgm:cxn modelId="{F630CD8D-7EF7-4539-907E-8767648D2BAC}" type="presParOf" srcId="{E3A43786-5944-4CB6-8094-F2ADAAAF7457}" destId="{60736B77-DFEE-4A7F-A1C4-82DBAD560728}" srcOrd="6" destOrd="0" presId="urn:microsoft.com/office/officeart/2005/8/layout/radial5"/>
    <dgm:cxn modelId="{6221F1FE-6D64-4513-8640-2587D288CC36}" type="presParOf" srcId="{E3A43786-5944-4CB6-8094-F2ADAAAF7457}" destId="{2B046B1D-E0D6-4016-B99E-B82BE4460E31}" srcOrd="7" destOrd="0" presId="urn:microsoft.com/office/officeart/2005/8/layout/radial5"/>
    <dgm:cxn modelId="{1B94F393-5FE4-4F9E-A2F4-2620CF023090}" type="presParOf" srcId="{2B046B1D-E0D6-4016-B99E-B82BE4460E31}" destId="{D22393F3-8373-4E13-A011-6FCF8318C9F6}" srcOrd="0" destOrd="0" presId="urn:microsoft.com/office/officeart/2005/8/layout/radial5"/>
    <dgm:cxn modelId="{21AF2160-E5F0-4777-91A1-0CB4F24FAEA3}" type="presParOf" srcId="{E3A43786-5944-4CB6-8094-F2ADAAAF7457}" destId="{33DA68F8-B115-4AE8-B4A7-CE22A318DF4B}" srcOrd="8" destOrd="0" presId="urn:microsoft.com/office/officeart/2005/8/layout/radial5"/>
    <dgm:cxn modelId="{B2A6DEBD-440B-44AA-9117-513A8EE27410}" type="presParOf" srcId="{E3A43786-5944-4CB6-8094-F2ADAAAF7457}" destId="{02CC8367-A4D6-4C3A-883A-1F7ACF917B1B}" srcOrd="9" destOrd="0" presId="urn:microsoft.com/office/officeart/2005/8/layout/radial5"/>
    <dgm:cxn modelId="{2D09FC62-0D3B-4044-84E7-0424F0E25509}" type="presParOf" srcId="{02CC8367-A4D6-4C3A-883A-1F7ACF917B1B}" destId="{1AF8D801-DDCE-4FA3-9CCE-FF24412F3A72}" srcOrd="0" destOrd="0" presId="urn:microsoft.com/office/officeart/2005/8/layout/radial5"/>
    <dgm:cxn modelId="{DA920DC2-80C7-462D-88B3-7D03D9FDDC52}" type="presParOf" srcId="{E3A43786-5944-4CB6-8094-F2ADAAAF7457}" destId="{C98191AE-2878-4157-9ED6-E4870908AF0E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95F34-A206-4E9C-BA59-44EFAC93745F}">
      <dsp:nvSpPr>
        <dsp:cNvPr id="0" name=""/>
        <dsp:cNvSpPr/>
      </dsp:nvSpPr>
      <dsp:spPr>
        <a:xfrm>
          <a:off x="2353688" y="1619762"/>
          <a:ext cx="979014" cy="979014"/>
        </a:xfrm>
        <a:prstGeom prst="ellipse">
          <a:avLst/>
        </a:prstGeom>
        <a:solidFill>
          <a:schemeClr val="accent4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300" kern="1200" dirty="0" smtClean="0"/>
            <a:t>OS</a:t>
          </a:r>
          <a:endParaRPr lang="en-IE" sz="3300" kern="1200" dirty="0"/>
        </a:p>
      </dsp:txBody>
      <dsp:txXfrm>
        <a:off x="2497061" y="1763135"/>
        <a:ext cx="692268" cy="692268"/>
      </dsp:txXfrm>
    </dsp:sp>
    <dsp:sp modelId="{EE7F51F4-AF58-4D5E-ACEA-3039EADE5040}">
      <dsp:nvSpPr>
        <dsp:cNvPr id="0" name=""/>
        <dsp:cNvSpPr/>
      </dsp:nvSpPr>
      <dsp:spPr>
        <a:xfrm rot="16200000">
          <a:off x="2738938" y="1274130"/>
          <a:ext cx="208515" cy="309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1000" kern="1200"/>
        </a:p>
      </dsp:txBody>
      <dsp:txXfrm>
        <a:off x="2770215" y="1367335"/>
        <a:ext cx="145961" cy="185785"/>
      </dsp:txXfrm>
    </dsp:sp>
    <dsp:sp modelId="{E5227E51-38BF-4FB0-93A3-CD845B8ED313}">
      <dsp:nvSpPr>
        <dsp:cNvPr id="0" name=""/>
        <dsp:cNvSpPr/>
      </dsp:nvSpPr>
      <dsp:spPr>
        <a:xfrm>
          <a:off x="2231311" y="2568"/>
          <a:ext cx="1223768" cy="1223768"/>
        </a:xfrm>
        <a:prstGeom prst="ellipse">
          <a:avLst/>
        </a:prstGeom>
        <a:solidFill>
          <a:srgbClr val="92D05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000" kern="1200" dirty="0" smtClean="0"/>
            <a:t>User interface</a:t>
          </a:r>
          <a:endParaRPr lang="en-IE" sz="1000" kern="1200" dirty="0"/>
        </a:p>
      </dsp:txBody>
      <dsp:txXfrm>
        <a:off x="2410528" y="181785"/>
        <a:ext cx="865334" cy="865334"/>
      </dsp:txXfrm>
    </dsp:sp>
    <dsp:sp modelId="{4F26E687-4D72-4E51-B276-3190E9E67F62}">
      <dsp:nvSpPr>
        <dsp:cNvPr id="0" name=""/>
        <dsp:cNvSpPr/>
      </dsp:nvSpPr>
      <dsp:spPr>
        <a:xfrm rot="20520000">
          <a:off x="3385959" y="1744218"/>
          <a:ext cx="208515" cy="309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1000" kern="1200"/>
        </a:p>
      </dsp:txBody>
      <dsp:txXfrm>
        <a:off x="3387490" y="1815811"/>
        <a:ext cx="145961" cy="185785"/>
      </dsp:txXfrm>
    </dsp:sp>
    <dsp:sp modelId="{3250DCC9-8B84-4879-B1BF-5DC328D4FF70}">
      <dsp:nvSpPr>
        <dsp:cNvPr id="0" name=""/>
        <dsp:cNvSpPr/>
      </dsp:nvSpPr>
      <dsp:spPr>
        <a:xfrm>
          <a:off x="3652967" y="1035461"/>
          <a:ext cx="1223768" cy="1223768"/>
        </a:xfrm>
        <a:prstGeom prst="ellipse">
          <a:avLst/>
        </a:prstGeom>
        <a:solidFill>
          <a:srgbClr val="7030A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IE" sz="1000" kern="1200" dirty="0" smtClean="0"/>
            <a:t>Memory management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1000" kern="1200" dirty="0"/>
        </a:p>
      </dsp:txBody>
      <dsp:txXfrm>
        <a:off x="3832184" y="1214678"/>
        <a:ext cx="865334" cy="865334"/>
      </dsp:txXfrm>
    </dsp:sp>
    <dsp:sp modelId="{C71C77A2-F21F-40D2-885C-151615435AE5}">
      <dsp:nvSpPr>
        <dsp:cNvPr id="0" name=""/>
        <dsp:cNvSpPr/>
      </dsp:nvSpPr>
      <dsp:spPr>
        <a:xfrm rot="3240000">
          <a:off x="3138819" y="2504838"/>
          <a:ext cx="208515" cy="309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1000" kern="1200"/>
        </a:p>
      </dsp:txBody>
      <dsp:txXfrm>
        <a:off x="3151712" y="2541462"/>
        <a:ext cx="145961" cy="185785"/>
      </dsp:txXfrm>
    </dsp:sp>
    <dsp:sp modelId="{60736B77-DFEE-4A7F-A1C4-82DBAD560728}">
      <dsp:nvSpPr>
        <dsp:cNvPr id="0" name=""/>
        <dsp:cNvSpPr/>
      </dsp:nvSpPr>
      <dsp:spPr>
        <a:xfrm>
          <a:off x="3109943" y="2706718"/>
          <a:ext cx="1223768" cy="1223768"/>
        </a:xfrm>
        <a:prstGeom prst="ellipse">
          <a:avLst/>
        </a:prstGeom>
        <a:solidFill>
          <a:schemeClr val="accent1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000" kern="1200" dirty="0" smtClean="0"/>
            <a:t>Peripheral management</a:t>
          </a:r>
          <a:endParaRPr lang="en-IE" sz="1000" kern="1200" dirty="0"/>
        </a:p>
      </dsp:txBody>
      <dsp:txXfrm>
        <a:off x="3289160" y="2885935"/>
        <a:ext cx="865334" cy="865334"/>
      </dsp:txXfrm>
    </dsp:sp>
    <dsp:sp modelId="{2B046B1D-E0D6-4016-B99E-B82BE4460E31}">
      <dsp:nvSpPr>
        <dsp:cNvPr id="0" name=""/>
        <dsp:cNvSpPr/>
      </dsp:nvSpPr>
      <dsp:spPr>
        <a:xfrm rot="7560000">
          <a:off x="2339056" y="2504838"/>
          <a:ext cx="208515" cy="309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1000" kern="1200"/>
        </a:p>
      </dsp:txBody>
      <dsp:txXfrm rot="10800000">
        <a:off x="2388717" y="2541462"/>
        <a:ext cx="145961" cy="185785"/>
      </dsp:txXfrm>
    </dsp:sp>
    <dsp:sp modelId="{33DA68F8-B115-4AE8-B4A7-CE22A318DF4B}">
      <dsp:nvSpPr>
        <dsp:cNvPr id="0" name=""/>
        <dsp:cNvSpPr/>
      </dsp:nvSpPr>
      <dsp:spPr>
        <a:xfrm>
          <a:off x="1352680" y="2706718"/>
          <a:ext cx="1223768" cy="1223768"/>
        </a:xfrm>
        <a:prstGeom prst="ellipse">
          <a:avLst/>
        </a:prstGeom>
        <a:solidFill>
          <a:schemeClr val="accent3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000" kern="1200" dirty="0" smtClean="0"/>
            <a:t>Multi-tasking</a:t>
          </a:r>
          <a:endParaRPr lang="en-IE" sz="1000" kern="1200" dirty="0"/>
        </a:p>
      </dsp:txBody>
      <dsp:txXfrm>
        <a:off x="1531897" y="2885935"/>
        <a:ext cx="865334" cy="865334"/>
      </dsp:txXfrm>
    </dsp:sp>
    <dsp:sp modelId="{02CC8367-A4D6-4C3A-883A-1F7ACF917B1B}">
      <dsp:nvSpPr>
        <dsp:cNvPr id="0" name=""/>
        <dsp:cNvSpPr/>
      </dsp:nvSpPr>
      <dsp:spPr>
        <a:xfrm rot="11880000">
          <a:off x="2091916" y="1744218"/>
          <a:ext cx="208515" cy="309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1000" kern="1200"/>
        </a:p>
      </dsp:txBody>
      <dsp:txXfrm rot="10800000">
        <a:off x="2152939" y="1815811"/>
        <a:ext cx="145961" cy="185785"/>
      </dsp:txXfrm>
    </dsp:sp>
    <dsp:sp modelId="{C98191AE-2878-4157-9ED6-E4870908AF0E}">
      <dsp:nvSpPr>
        <dsp:cNvPr id="0" name=""/>
        <dsp:cNvSpPr/>
      </dsp:nvSpPr>
      <dsp:spPr>
        <a:xfrm>
          <a:off x="809656" y="1035461"/>
          <a:ext cx="1223768" cy="1223768"/>
        </a:xfrm>
        <a:prstGeom prst="ellipse">
          <a:avLst/>
        </a:prstGeom>
        <a:solidFill>
          <a:schemeClr val="accent2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000" kern="1200" dirty="0" smtClean="0"/>
            <a:t>Security</a:t>
          </a:r>
          <a:endParaRPr lang="en-IE" sz="1000" kern="1200" dirty="0"/>
        </a:p>
      </dsp:txBody>
      <dsp:txXfrm>
        <a:off x="988873" y="1214678"/>
        <a:ext cx="865334" cy="865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I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5117C9C-4760-45F1-84CC-7009737AD252}" type="datetimeFigureOut">
              <a:rPr lang="en-IE" smtClean="0"/>
              <a:t>14/04/2015</a:t>
            </a:fld>
            <a:endParaRPr lang="en-I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I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8469B94-3665-4D3D-B183-E83E74E1064C}" type="slidenum">
              <a:rPr lang="en-IE" smtClean="0"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en.wikipedia.org/wiki/Thomas_Bushnel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0080" y="1892400"/>
            <a:ext cx="7772400" cy="965665"/>
          </a:xfrm>
        </p:spPr>
        <p:txBody>
          <a:bodyPr/>
          <a:lstStyle/>
          <a:p>
            <a:r>
              <a:rPr lang="en-IE" dirty="0" smtClean="0"/>
              <a:t>GNU Hurd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180" y="4077072"/>
            <a:ext cx="8373820" cy="1199704"/>
          </a:xfrm>
        </p:spPr>
        <p:txBody>
          <a:bodyPr>
            <a:normAutofit/>
          </a:bodyPr>
          <a:lstStyle/>
          <a:p>
            <a:r>
              <a:rPr lang="en-IE" sz="2400" dirty="0" smtClean="0"/>
              <a:t>Group Members: Jack Boyce</a:t>
            </a:r>
            <a:r>
              <a:rPr lang="en-IE" sz="2400" dirty="0"/>
              <a:t>, Niall O'Donnell, </a:t>
            </a:r>
            <a:r>
              <a:rPr lang="en-IE" sz="2400" dirty="0" err="1"/>
              <a:t>Dovile</a:t>
            </a:r>
            <a:r>
              <a:rPr lang="en-IE" sz="2400" dirty="0"/>
              <a:t> </a:t>
            </a:r>
            <a:r>
              <a:rPr lang="en-IE" sz="2400" dirty="0" err="1" smtClean="0"/>
              <a:t>Kupsyte</a:t>
            </a:r>
            <a:r>
              <a:rPr lang="en-IE" sz="2400" dirty="0"/>
              <a:t>, </a:t>
            </a:r>
            <a:r>
              <a:rPr lang="en-IE" sz="2400" dirty="0" err="1"/>
              <a:t>Elihu</a:t>
            </a:r>
            <a:r>
              <a:rPr lang="en-IE" sz="2400" dirty="0"/>
              <a:t> </a:t>
            </a:r>
            <a:r>
              <a:rPr lang="en-IE" sz="2400" dirty="0" err="1" smtClean="0"/>
              <a:t>Essien</a:t>
            </a:r>
            <a:r>
              <a:rPr lang="en-IE" sz="2400" dirty="0" smtClean="0"/>
              <a:t>-Thompson,</a:t>
            </a:r>
            <a:r>
              <a:rPr lang="en-IE" sz="2400" dirty="0"/>
              <a:t> Alex </a:t>
            </a:r>
            <a:r>
              <a:rPr lang="en-IE" sz="2400" dirty="0" err="1"/>
              <a:t>Synica</a:t>
            </a:r>
            <a:endParaRPr lang="en-IE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355976" y="313395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64008" lvl="0" algn="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IE" sz="2800" dirty="0" smtClean="0">
                <a:solidFill>
                  <a:srgbClr val="464646"/>
                </a:solidFill>
              </a:rPr>
              <a:t>Group Name :J.A.D.E.N </a:t>
            </a:r>
            <a:endParaRPr lang="en-IE" sz="2800" dirty="0">
              <a:solidFill>
                <a:srgbClr val="464646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634218268"/>
              </p:ext>
            </p:extLst>
          </p:nvPr>
        </p:nvGraphicFramePr>
        <p:xfrm>
          <a:off x="4122" y="44624"/>
          <a:ext cx="5686392" cy="39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67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IE" sz="4400" dirty="0"/>
              <a:t>Roland McGrath</a:t>
            </a:r>
            <a:endParaRPr lang="en-IE" sz="4200" b="0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983277" cy="288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4464496" cy="4525963"/>
          </a:xfrm>
        </p:spPr>
        <p:txBody>
          <a:bodyPr>
            <a:noAutofit/>
          </a:bodyPr>
          <a:lstStyle/>
          <a:p>
            <a:r>
              <a:rPr lang="en-IE" sz="2400" dirty="0" smtClean="0"/>
              <a:t>Started </a:t>
            </a:r>
            <a:r>
              <a:rPr lang="en-IE" sz="2400" dirty="0"/>
              <a:t>as hacker for Free Software Foundation </a:t>
            </a:r>
            <a:endParaRPr lang="en-IE" sz="2400" dirty="0" smtClean="0"/>
          </a:p>
          <a:p>
            <a:r>
              <a:rPr lang="en-IE" sz="2400" dirty="0" smtClean="0"/>
              <a:t>Worked </a:t>
            </a:r>
            <a:r>
              <a:rPr lang="en-IE" sz="2400" dirty="0"/>
              <a:t>at different projects such as: Flux, </a:t>
            </a:r>
            <a:r>
              <a:rPr lang="en-IE" sz="2400" dirty="0" smtClean="0"/>
              <a:t>Express,</a:t>
            </a:r>
          </a:p>
          <a:p>
            <a:r>
              <a:rPr lang="en-IE" sz="2400" dirty="0" smtClean="0"/>
              <a:t>Worked </a:t>
            </a:r>
            <a:r>
              <a:rPr lang="en-IE" sz="2400" dirty="0"/>
              <a:t>for companies such as: </a:t>
            </a:r>
            <a:r>
              <a:rPr lang="en-IE" sz="2400" dirty="0" err="1"/>
              <a:t>FastForward</a:t>
            </a:r>
            <a:r>
              <a:rPr lang="en-IE" sz="2400" dirty="0"/>
              <a:t> Networks, </a:t>
            </a:r>
            <a:r>
              <a:rPr lang="en-IE" sz="2400" dirty="0" err="1"/>
              <a:t>Inktomi</a:t>
            </a:r>
            <a:r>
              <a:rPr lang="en-IE" sz="2400" dirty="0"/>
              <a:t> and Red </a:t>
            </a:r>
            <a:r>
              <a:rPr lang="en-IE" sz="2400" dirty="0" smtClean="0"/>
              <a:t>Hat.inc</a:t>
            </a:r>
          </a:p>
          <a:p>
            <a:r>
              <a:rPr lang="en-IE" sz="2400" dirty="0" smtClean="0"/>
              <a:t>Works </a:t>
            </a:r>
            <a:r>
              <a:rPr lang="en-IE" sz="2400" dirty="0"/>
              <a:t>at </a:t>
            </a:r>
            <a:r>
              <a:rPr lang="en-IE" sz="2400" dirty="0" err="1"/>
              <a:t>google</a:t>
            </a:r>
            <a:r>
              <a:rPr lang="en-IE" sz="2400" dirty="0"/>
              <a:t> as a software engineer</a:t>
            </a:r>
          </a:p>
          <a:p>
            <a:endParaRPr lang="en-IE" sz="2500" dirty="0"/>
          </a:p>
          <a:p>
            <a:endParaRPr lang="en-IE" sz="2500" dirty="0"/>
          </a:p>
        </p:txBody>
      </p:sp>
    </p:spTree>
    <p:extLst>
      <p:ext uri="{BB962C8B-B14F-4D97-AF65-F5344CB8AC3E}">
        <p14:creationId xmlns:p14="http://schemas.microsoft.com/office/powerpoint/2010/main" val="10375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IE" sz="4400" dirty="0"/>
              <a:t>Marcus </a:t>
            </a:r>
            <a:r>
              <a:rPr lang="en-IE" sz="4400" dirty="0" err="1"/>
              <a:t>Brinkmann</a:t>
            </a:r>
            <a:endParaRPr lang="en-IE" sz="4200" b="0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72816"/>
            <a:ext cx="3402485" cy="2548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07504" y="908720"/>
            <a:ext cx="5409828" cy="4525963"/>
          </a:xfrm>
        </p:spPr>
        <p:txBody>
          <a:bodyPr>
            <a:noAutofit/>
          </a:bodyPr>
          <a:lstStyle/>
          <a:p>
            <a:r>
              <a:rPr lang="en-IE" sz="2400" dirty="0" smtClean="0"/>
              <a:t>Works </a:t>
            </a:r>
            <a:r>
              <a:rPr lang="en-IE" sz="2400" dirty="0"/>
              <a:t>at </a:t>
            </a:r>
            <a:r>
              <a:rPr lang="en-IE" sz="2400" dirty="0" err="1"/>
              <a:t>google</a:t>
            </a:r>
            <a:r>
              <a:rPr lang="en-IE" sz="2400" dirty="0"/>
              <a:t> as a software </a:t>
            </a:r>
            <a:r>
              <a:rPr lang="en-IE" sz="2400" dirty="0" err="1" smtClean="0"/>
              <a:t>engineer</a:t>
            </a:r>
            <a:r>
              <a:rPr lang="en-IE" sz="2400" dirty="0" err="1"/>
              <a:t>Started</a:t>
            </a:r>
            <a:r>
              <a:rPr lang="en-IE" sz="2400" dirty="0"/>
              <a:t> out as a user of GNU/Linux </a:t>
            </a:r>
            <a:r>
              <a:rPr lang="en-IE" sz="2400" dirty="0" smtClean="0"/>
              <a:t>systems</a:t>
            </a:r>
          </a:p>
          <a:p>
            <a:r>
              <a:rPr lang="en-IE" sz="2400" dirty="0" smtClean="0"/>
              <a:t>Joined </a:t>
            </a:r>
            <a:r>
              <a:rPr lang="en-IE" sz="2400" dirty="0"/>
              <a:t>the </a:t>
            </a:r>
            <a:r>
              <a:rPr lang="en-IE" sz="2400" dirty="0" err="1"/>
              <a:t>Debian</a:t>
            </a:r>
            <a:r>
              <a:rPr lang="en-IE" sz="2400" dirty="0"/>
              <a:t> project in </a:t>
            </a:r>
            <a:r>
              <a:rPr lang="en-IE" sz="2400" dirty="0" smtClean="0"/>
              <a:t>1997</a:t>
            </a:r>
          </a:p>
          <a:p>
            <a:r>
              <a:rPr lang="en-IE" sz="2400" dirty="0" smtClean="0"/>
              <a:t>In </a:t>
            </a:r>
            <a:r>
              <a:rPr lang="en-IE" sz="2400" dirty="0"/>
              <a:t>1998 started to work on a binary distribution of the GNU </a:t>
            </a:r>
            <a:r>
              <a:rPr lang="en-IE" sz="2400" dirty="0" smtClean="0"/>
              <a:t>system</a:t>
            </a:r>
          </a:p>
          <a:p>
            <a:r>
              <a:rPr lang="en-IE" sz="2400" dirty="0" smtClean="0"/>
              <a:t>Worked </a:t>
            </a:r>
            <a:r>
              <a:rPr lang="en-IE" sz="2400" dirty="0"/>
              <a:t>as programmer at EUTEX European Telco Exchange AG and at g10 Code </a:t>
            </a:r>
            <a:r>
              <a:rPr lang="en-IE" sz="2400" dirty="0" smtClean="0"/>
              <a:t>GmbH</a:t>
            </a:r>
          </a:p>
          <a:p>
            <a:pPr marL="109728" indent="0">
              <a:buNone/>
            </a:pPr>
            <a:endParaRPr lang="en-IE" sz="2400" dirty="0"/>
          </a:p>
          <a:p>
            <a:endParaRPr lang="en-IE" sz="2500" dirty="0"/>
          </a:p>
          <a:p>
            <a:endParaRPr lang="en-IE" sz="2500" dirty="0"/>
          </a:p>
        </p:txBody>
      </p:sp>
    </p:spTree>
    <p:extLst>
      <p:ext uri="{BB962C8B-B14F-4D97-AF65-F5344CB8AC3E}">
        <p14:creationId xmlns:p14="http://schemas.microsoft.com/office/powerpoint/2010/main" val="1847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Development 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Niall O'Donnell</a:t>
            </a:r>
          </a:p>
        </p:txBody>
      </p:sp>
      <p:pic>
        <p:nvPicPr>
          <p:cNvPr id="9218" name="Picture 2" descr="http://northernbackup.com/wp-content/uploads/2013/10/Fotolia_6169293_Subscription_X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4" r="11689" b="11608"/>
          <a:stretch/>
        </p:blipFill>
        <p:spPr bwMode="auto">
          <a:xfrm>
            <a:off x="2339752" y="378769"/>
            <a:ext cx="4248472" cy="230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58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Idea started in September 1983</a:t>
            </a:r>
          </a:p>
          <a:p>
            <a:r>
              <a:rPr lang="en-IE" dirty="0"/>
              <a:t>1983 – 89 wrote tools to make project possible</a:t>
            </a:r>
          </a:p>
          <a:p>
            <a:r>
              <a:rPr lang="en-IE" dirty="0"/>
              <a:t>This software funded the project</a:t>
            </a:r>
          </a:p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Beginning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284983"/>
            <a:ext cx="4197127" cy="291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3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First attempt using TRIX operating system</a:t>
            </a:r>
          </a:p>
          <a:p>
            <a:r>
              <a:rPr lang="en-IE" dirty="0"/>
              <a:t>Moved to Mach microkernel</a:t>
            </a:r>
          </a:p>
          <a:p>
            <a:r>
              <a:rPr lang="en-IE" dirty="0"/>
              <a:t>Tried other kernels but they failed</a:t>
            </a:r>
          </a:p>
          <a:p>
            <a:r>
              <a:rPr lang="en-IE" dirty="0"/>
              <a:t>GNU </a:t>
            </a:r>
            <a:r>
              <a:rPr lang="en-IE" dirty="0" err="1"/>
              <a:t>Hurd</a:t>
            </a:r>
            <a:r>
              <a:rPr lang="en-IE" dirty="0"/>
              <a:t> is still based off of Mach</a:t>
            </a:r>
          </a:p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Start of Development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97480"/>
            <a:ext cx="3726160" cy="279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491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Progress was slow.</a:t>
            </a:r>
          </a:p>
          <a:p>
            <a:r>
              <a:rPr lang="en-IE" dirty="0"/>
              <a:t>Mach was hard to work on.</a:t>
            </a:r>
          </a:p>
          <a:p>
            <a:r>
              <a:rPr lang="en-IE" dirty="0"/>
              <a:t>Not enough manpower.</a:t>
            </a:r>
          </a:p>
          <a:p>
            <a:r>
              <a:rPr lang="en-IE" dirty="0"/>
              <a:t>Linux was useable, not enough interest.</a:t>
            </a:r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Problems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92685"/>
            <a:ext cx="3119313" cy="300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31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GNU </a:t>
            </a:r>
            <a:r>
              <a:rPr lang="en-IE" dirty="0" err="1"/>
              <a:t>Hurd</a:t>
            </a:r>
            <a:r>
              <a:rPr lang="en-IE" dirty="0"/>
              <a:t> is still in development</a:t>
            </a:r>
          </a:p>
          <a:p>
            <a:r>
              <a:rPr lang="en-IE" dirty="0"/>
              <a:t>Mostly works</a:t>
            </a:r>
          </a:p>
          <a:p>
            <a:r>
              <a:rPr lang="en-IE" dirty="0"/>
              <a:t>Not suitable for production</a:t>
            </a:r>
          </a:p>
          <a:p>
            <a:r>
              <a:rPr lang="en-IE" dirty="0"/>
              <a:t>Latest release is version 0.5 27</a:t>
            </a:r>
            <a:r>
              <a:rPr lang="en-IE" baseline="30000" dirty="0"/>
              <a:t>th</a:t>
            </a:r>
            <a:r>
              <a:rPr lang="en-IE" dirty="0"/>
              <a:t> September 2013</a:t>
            </a:r>
          </a:p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GNU </a:t>
            </a:r>
            <a:r>
              <a:rPr lang="en-IE" dirty="0" err="1"/>
              <a:t>Hurd</a:t>
            </a:r>
            <a:r>
              <a:rPr lang="en-IE" dirty="0"/>
              <a:t> Today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21088"/>
            <a:ext cx="43719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631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3/30/Debian-gnu-hurd-running-ema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346312" cy="39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6034" y="274638"/>
            <a:ext cx="5338936" cy="56207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IE" sz="4200" b="0" dirty="0" smtClean="0">
                <a:effectLst/>
              </a:rPr>
              <a:t>GNU Hurd Desktop</a:t>
            </a:r>
            <a:endParaRPr lang="en-IE" sz="4200" b="0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53951"/>
            <a:ext cx="778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/>
              <a:t>Debian</a:t>
            </a:r>
            <a:r>
              <a:rPr lang="en-IE" sz="2400" dirty="0"/>
              <a:t> GNU/Hurd running GNU </a:t>
            </a:r>
            <a:r>
              <a:rPr lang="en-IE" sz="2400" dirty="0" err="1"/>
              <a:t>Emacs</a:t>
            </a:r>
            <a:r>
              <a:rPr lang="en-IE" sz="2400" dirty="0"/>
              <a:t> on </a:t>
            </a:r>
            <a:r>
              <a:rPr lang="en-IE" sz="2400" dirty="0" err="1"/>
              <a:t>IceWM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32307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Architecture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Jack Boyce</a:t>
            </a:r>
            <a:endParaRPr lang="en-IE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039344" cy="252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37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95372"/>
            <a:ext cx="7992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200" dirty="0" smtClean="0"/>
              <a:t>Basic GNU </a:t>
            </a:r>
            <a:r>
              <a:rPr lang="en-IE" sz="4200" dirty="0" err="1" smtClean="0"/>
              <a:t>Hurd</a:t>
            </a:r>
            <a:r>
              <a:rPr lang="en-IE" sz="4200" dirty="0" smtClean="0"/>
              <a:t> Architecture</a:t>
            </a:r>
            <a:endParaRPr lang="en-IE" sz="4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2550"/>
            <a:ext cx="76104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64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IE" sz="4200" b="0" dirty="0">
                <a:effectLst/>
              </a:rPr>
              <a:t>Table of Contests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6974160" cy="3403575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IE" sz="2400" dirty="0" smtClean="0"/>
              <a:t>Introduction 				-</a:t>
            </a:r>
            <a:r>
              <a:rPr lang="en-IE" sz="2400" dirty="0" err="1" smtClean="0"/>
              <a:t>Elihu</a:t>
            </a:r>
            <a:endParaRPr lang="en-IE" sz="2400" dirty="0" smtClean="0"/>
          </a:p>
          <a:p>
            <a:r>
              <a:rPr lang="en-IE" sz="2400" dirty="0"/>
              <a:t>Creator History 				-Alex </a:t>
            </a:r>
          </a:p>
          <a:p>
            <a:r>
              <a:rPr lang="en-IE" sz="2400" dirty="0" smtClean="0"/>
              <a:t>Development history  			-Niall</a:t>
            </a:r>
          </a:p>
          <a:p>
            <a:r>
              <a:rPr lang="en-IE" sz="2400" dirty="0"/>
              <a:t>Architecture				-Jack</a:t>
            </a:r>
          </a:p>
          <a:p>
            <a:r>
              <a:rPr lang="en-IE" sz="2400" dirty="0" smtClean="0"/>
              <a:t>Advantages + disadvantages</a:t>
            </a:r>
            <a:r>
              <a:rPr lang="en-IE" sz="2400" dirty="0"/>
              <a:t>	</a:t>
            </a:r>
            <a:r>
              <a:rPr lang="en-IE" sz="2400" dirty="0" smtClean="0"/>
              <a:t>-</a:t>
            </a:r>
            <a:r>
              <a:rPr lang="en-IE" sz="2400" dirty="0" err="1" smtClean="0"/>
              <a:t>Dovile</a:t>
            </a:r>
            <a:endParaRPr lang="en-IE" sz="2400" dirty="0" smtClean="0"/>
          </a:p>
          <a:p>
            <a:r>
              <a:rPr lang="en-IE" sz="2400" dirty="0" smtClean="0"/>
              <a:t>Overview of OS (conclusion) 	-</a:t>
            </a:r>
            <a:r>
              <a:rPr lang="en-IE" sz="2400" dirty="0" err="1" smtClean="0"/>
              <a:t>Elihu</a:t>
            </a:r>
            <a:endParaRPr lang="en-IE" sz="2400" dirty="0" smtClean="0"/>
          </a:p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4055312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35" y="332656"/>
            <a:ext cx="66247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sng" dirty="0"/>
              <a:t>Microkernel:</a:t>
            </a:r>
            <a:r>
              <a:rPr lang="en-I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Enforces resource management (paging, scheduling)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Manages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Implements message passing for IPC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Provides basic hardware </a:t>
            </a:r>
            <a:r>
              <a:rPr lang="en-IE" dirty="0" smtClean="0"/>
              <a:t>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r>
              <a:rPr lang="en-IE" b="1" u="sng" dirty="0"/>
              <a:t>Monolithic kernel: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No message passing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Rich set of features (</a:t>
            </a:r>
            <a:r>
              <a:rPr lang="en-IE" dirty="0" err="1"/>
              <a:t>filesystems</a:t>
            </a:r>
            <a:r>
              <a:rPr lang="en-IE" dirty="0"/>
              <a:t>, authentication, network sockets, POSIX interface, 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5" y="3645024"/>
            <a:ext cx="8355847" cy="213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618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23364"/>
            <a:ext cx="6192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200" dirty="0"/>
              <a:t>Micro </a:t>
            </a:r>
            <a:r>
              <a:rPr lang="en-IE" sz="4200" dirty="0" err="1"/>
              <a:t>vs</a:t>
            </a:r>
            <a:r>
              <a:rPr lang="en-IE" sz="4200" dirty="0"/>
              <a:t> Monolithic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268760"/>
            <a:ext cx="38164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 </a:t>
            </a:r>
            <a:r>
              <a:rPr lang="en-IE" b="1" u="sng" dirty="0" smtClean="0"/>
              <a:t>Microkernel:</a:t>
            </a:r>
            <a:endParaRPr lang="en-IE" b="1" u="sng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Clear </a:t>
            </a:r>
            <a:r>
              <a:rPr lang="en-IE" dirty="0"/>
              <a:t>cut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Flexibility </a:t>
            </a:r>
            <a:r>
              <a:rPr lang="en-IE" dirty="0"/>
              <a:t>in operating system design, </a:t>
            </a:r>
            <a:r>
              <a:rPr lang="en-IE" dirty="0" smtClean="0"/>
              <a:t>easier</a:t>
            </a:r>
          </a:p>
          <a:p>
            <a:r>
              <a:rPr lang="en-IE" dirty="0" smtClean="0"/>
              <a:t>    debugging</a:t>
            </a: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More </a:t>
            </a:r>
            <a:r>
              <a:rPr lang="en-IE" dirty="0"/>
              <a:t>stability (less code to break)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New </a:t>
            </a:r>
            <a:r>
              <a:rPr lang="en-IE" dirty="0"/>
              <a:t>features are not added to the kernel</a:t>
            </a:r>
          </a:p>
          <a:p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52" y="3623070"/>
            <a:ext cx="513891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9972" y="1331290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sng" dirty="0"/>
              <a:t>Monolithic kernel:</a:t>
            </a:r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Intolerance or creeping </a:t>
            </a:r>
            <a:r>
              <a:rPr lang="en-IE" dirty="0" err="1"/>
              <a:t>featuritis</a:t>
            </a: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Danger of spaghetti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Small changes can have far reaching side effects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32111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Advantages and Disadvantages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err="1"/>
              <a:t>Dovile</a:t>
            </a:r>
            <a:r>
              <a:rPr lang="en-IE" dirty="0"/>
              <a:t> </a:t>
            </a:r>
            <a:r>
              <a:rPr lang="en-IE" dirty="0" err="1"/>
              <a:t>Kupsyte</a:t>
            </a:r>
            <a:endParaRPr lang="en-I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t="5905" r="47418" b="15676"/>
          <a:stretch/>
        </p:blipFill>
        <p:spPr bwMode="auto">
          <a:xfrm>
            <a:off x="1236102" y="2636912"/>
            <a:ext cx="1888841" cy="187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283968" y="188640"/>
            <a:ext cx="1889919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728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Has an object-oriented structure</a:t>
            </a:r>
          </a:p>
          <a:p>
            <a:r>
              <a:rPr lang="en-IE" dirty="0"/>
              <a:t>Uses a multi-server design</a:t>
            </a:r>
          </a:p>
          <a:p>
            <a:r>
              <a:rPr lang="en-IE" dirty="0"/>
              <a:t>Easy to modify and extend</a:t>
            </a:r>
          </a:p>
          <a:p>
            <a:r>
              <a:rPr lang="en-IE" dirty="0"/>
              <a:t>Secure</a:t>
            </a:r>
          </a:p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Advantages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46"/>
          <a:stretch/>
        </p:blipFill>
        <p:spPr bwMode="auto">
          <a:xfrm>
            <a:off x="4355976" y="3284984"/>
            <a:ext cx="278395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839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Unstable</a:t>
            </a:r>
          </a:p>
          <a:p>
            <a:r>
              <a:rPr lang="en-IE" dirty="0"/>
              <a:t>Slow performance</a:t>
            </a:r>
          </a:p>
          <a:p>
            <a:r>
              <a:rPr lang="en-IE" dirty="0"/>
              <a:t>Lack of features</a:t>
            </a:r>
          </a:p>
          <a:p>
            <a:r>
              <a:rPr lang="en-IE" dirty="0"/>
              <a:t>Non-compatible </a:t>
            </a:r>
          </a:p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Disadvantages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9"/>
          <a:stretch/>
        </p:blipFill>
        <p:spPr bwMode="auto">
          <a:xfrm>
            <a:off x="4758612" y="2780928"/>
            <a:ext cx="2662208" cy="258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40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IE" sz="4200" b="0" dirty="0" smtClean="0">
                <a:effectLst/>
              </a:rPr>
              <a:t>What have you learned?</a:t>
            </a:r>
            <a:endParaRPr lang="en-IE" sz="4200" b="0" dirty="0">
              <a:effectLst/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IE" dirty="0" smtClean="0"/>
              <a:t>Well lets be honest, this is a bad OS</a:t>
            </a:r>
          </a:p>
          <a:p>
            <a:r>
              <a:rPr lang="en-IE" dirty="0" smtClean="0"/>
              <a:t>You are more than likely going to cry</a:t>
            </a:r>
          </a:p>
          <a:p>
            <a:r>
              <a:rPr lang="en-IE" dirty="0" smtClean="0"/>
              <a:t>There is a chance you will lose everything</a:t>
            </a:r>
          </a:p>
          <a:p>
            <a:r>
              <a:rPr lang="en-IE" dirty="0" smtClean="0"/>
              <a:t>In general it’s an accident waiting to happen</a:t>
            </a:r>
          </a:p>
          <a:p>
            <a:endParaRPr lang="en-I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27581" r="4071" b="30151"/>
          <a:stretch/>
        </p:blipFill>
        <p:spPr bwMode="auto">
          <a:xfrm>
            <a:off x="2195736" y="3861048"/>
            <a:ext cx="3938951" cy="181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791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1640" y="1988840"/>
            <a:ext cx="6120680" cy="952947"/>
          </a:xfrm>
        </p:spPr>
        <p:txBody>
          <a:bodyPr/>
          <a:lstStyle/>
          <a:p>
            <a:pPr marL="109728" indent="0">
              <a:buNone/>
            </a:pPr>
            <a:r>
              <a:rPr lang="en-IE" dirty="0" smtClean="0"/>
              <a:t>If you have any questions do ask!!!</a:t>
            </a:r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Thank You For Listening!!!</a:t>
            </a:r>
            <a:endParaRPr lang="en-I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64904"/>
            <a:ext cx="342239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273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What you should know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err="1" smtClean="0"/>
              <a:t>Elihu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1050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Replacement for Unix</a:t>
            </a:r>
          </a:p>
          <a:p>
            <a:r>
              <a:rPr lang="en-IE" dirty="0" smtClean="0"/>
              <a:t>Runs on Mach </a:t>
            </a:r>
            <a:r>
              <a:rPr lang="en-IE" dirty="0" err="1" smtClean="0"/>
              <a:t>Microkernek</a:t>
            </a:r>
            <a:endParaRPr lang="en-IE" dirty="0" smtClean="0"/>
          </a:p>
          <a:p>
            <a:r>
              <a:rPr lang="en-IE" dirty="0"/>
              <a:t>Implement file systems, network protocols, file access control and other  features</a:t>
            </a:r>
          </a:p>
          <a:p>
            <a:r>
              <a:rPr lang="en-IE" dirty="0"/>
              <a:t>Copy’s Unix kernel or similar kernels (such as Linux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Information</a:t>
            </a:r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24" y="4077072"/>
            <a:ext cx="3720927" cy="2477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1588" y="4731013"/>
            <a:ext cx="48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IE" sz="3200" dirty="0">
                <a:solidFill>
                  <a:prstClr val="black"/>
                </a:solidFill>
              </a:rPr>
              <a:t>GNU=“GNU Not Unix”</a:t>
            </a:r>
          </a:p>
        </p:txBody>
      </p:sp>
    </p:spTree>
    <p:extLst>
      <p:ext uri="{BB962C8B-B14F-4D97-AF65-F5344CB8AC3E}">
        <p14:creationId xmlns:p14="http://schemas.microsoft.com/office/powerpoint/2010/main" val="335176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Been developing since 1990</a:t>
            </a:r>
          </a:p>
          <a:p>
            <a:r>
              <a:rPr lang="en-IE" dirty="0"/>
              <a:t>Aims to surpass the Unix Kernel in functionality, security and stability. </a:t>
            </a:r>
          </a:p>
          <a:p>
            <a:r>
              <a:rPr lang="en-IE" dirty="0"/>
              <a:t>Still hopes to be largely compatible with it</a:t>
            </a:r>
          </a:p>
          <a:p>
            <a:r>
              <a:rPr lang="en-IE" dirty="0" err="1"/>
              <a:t>Multiserver</a:t>
            </a:r>
            <a:r>
              <a:rPr lang="en-IE" dirty="0"/>
              <a:t> microkernel rather than the traditional Monolithic Kernel architecture.</a:t>
            </a:r>
          </a:p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Information</a:t>
            </a:r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8"/>
            <a:ext cx="3455987" cy="2365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60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/>
          <a:lstStyle/>
          <a:p>
            <a:pPr marL="109728" indent="0">
              <a:buNone/>
            </a:pPr>
            <a:endParaRPr lang="en-IE" dirty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“It's time [to] explain the meaning of "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Hurd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". "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Hurd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" stands for "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Hird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 of Unix-Replacing Daemons". And, then, "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Hird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" stands for "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Hurd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 of Interfaces Representing Depth". We have here, to my knowledge, the first software to be named by a pair of </a:t>
            </a:r>
            <a:r>
              <a:rPr lang="en-GB" sz="2800" b="1" i="1" dirty="0">
                <a:solidFill>
                  <a:prstClr val="black"/>
                </a:solidFill>
                <a:latin typeface="Calibri" panose="020F0502020204030204"/>
              </a:rPr>
              <a:t>mutually recursive </a:t>
            </a:r>
            <a:r>
              <a:rPr lang="en-GB" sz="2800" b="1" i="1" dirty="0" smtClean="0">
                <a:solidFill>
                  <a:prstClr val="black"/>
                </a:solidFill>
                <a:latin typeface="Calibri" panose="020F0502020204030204"/>
              </a:rPr>
              <a:t>acronyms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.”</a:t>
            </a:r>
            <a:r>
              <a:rPr lang="en-IE" sz="2800" dirty="0" smtClean="0">
                <a:solidFill>
                  <a:prstClr val="black"/>
                </a:solidFill>
                <a:latin typeface="Calibri" panose="020F0502020204030204"/>
              </a:rPr>
              <a:t>—</a:t>
            </a:r>
            <a:r>
              <a:rPr lang="en-IE" sz="2800" dirty="0" smtClean="0">
                <a:solidFill>
                  <a:prstClr val="black"/>
                </a:solidFill>
                <a:latin typeface="Calibri" panose="020F0502020204030204"/>
                <a:hlinkClick r:id="rId2" tooltip="Thomas Bushnell"/>
              </a:rPr>
              <a:t>Thomas (then Michael) Bushnell</a:t>
            </a:r>
            <a:endParaRPr lang="en-GB" sz="2800" dirty="0" smtClean="0">
              <a:solidFill>
                <a:prstClr val="black"/>
              </a:solidFill>
              <a:latin typeface="Calibri" panose="020F0502020204030204"/>
            </a:endParaRPr>
          </a:p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Information</a:t>
            </a:r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07098"/>
            <a:ext cx="3903825" cy="2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06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Creators Of GNU </a:t>
            </a:r>
            <a:r>
              <a:rPr lang="en-IE" dirty="0" err="1" smtClean="0"/>
              <a:t>Hurd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Alex </a:t>
            </a:r>
            <a:endParaRPr lang="en-IE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466356" cy="259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29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IE" sz="4400" dirty="0"/>
              <a:t>Richard Stallman</a:t>
            </a:r>
            <a:endParaRPr lang="en-IE" sz="4200" b="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48" y="1268760"/>
            <a:ext cx="327664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23528" y="1124744"/>
            <a:ext cx="4114800" cy="4525963"/>
          </a:xfrm>
        </p:spPr>
        <p:txBody>
          <a:bodyPr>
            <a:noAutofit/>
          </a:bodyPr>
          <a:lstStyle/>
          <a:p>
            <a:r>
              <a:rPr lang="en-IE" sz="2500" dirty="0" smtClean="0"/>
              <a:t>Born </a:t>
            </a:r>
            <a:r>
              <a:rPr lang="en-IE" sz="2500" dirty="0"/>
              <a:t>March 13, 1953 (age </a:t>
            </a:r>
            <a:r>
              <a:rPr lang="en-IE" sz="2500" dirty="0" smtClean="0"/>
              <a:t>62)</a:t>
            </a:r>
          </a:p>
          <a:p>
            <a:r>
              <a:rPr lang="en-IE" sz="2500" dirty="0" smtClean="0"/>
              <a:t>Software </a:t>
            </a:r>
            <a:r>
              <a:rPr lang="en-IE" sz="2500" dirty="0"/>
              <a:t>freedom activist and computer </a:t>
            </a:r>
            <a:r>
              <a:rPr lang="en-IE" sz="2500" dirty="0" smtClean="0"/>
              <a:t>programmer</a:t>
            </a:r>
          </a:p>
          <a:p>
            <a:r>
              <a:rPr lang="en-IE" sz="2500" dirty="0" smtClean="0"/>
              <a:t>Launched </a:t>
            </a:r>
            <a:r>
              <a:rPr lang="en-IE" sz="2500" dirty="0"/>
              <a:t>GNU </a:t>
            </a:r>
            <a:r>
              <a:rPr lang="en-IE" sz="2500" dirty="0" smtClean="0"/>
              <a:t>project</a:t>
            </a:r>
          </a:p>
          <a:p>
            <a:r>
              <a:rPr lang="en-IE" sz="2500" dirty="0" smtClean="0"/>
              <a:t>Founded </a:t>
            </a:r>
            <a:r>
              <a:rPr lang="en-IE" sz="2500" dirty="0"/>
              <a:t>free software </a:t>
            </a:r>
            <a:r>
              <a:rPr lang="en-IE" sz="2500" dirty="0" smtClean="0"/>
              <a:t>foundation</a:t>
            </a:r>
          </a:p>
          <a:p>
            <a:r>
              <a:rPr lang="en-IE" sz="2500" dirty="0" smtClean="0"/>
              <a:t>Wrote </a:t>
            </a:r>
            <a:r>
              <a:rPr lang="en-IE" sz="2500" dirty="0"/>
              <a:t>GNU general public license </a:t>
            </a:r>
          </a:p>
          <a:p>
            <a:endParaRPr lang="en-IE" sz="2500" dirty="0"/>
          </a:p>
        </p:txBody>
      </p:sp>
    </p:spTree>
    <p:extLst>
      <p:ext uri="{BB962C8B-B14F-4D97-AF65-F5344CB8AC3E}">
        <p14:creationId xmlns:p14="http://schemas.microsoft.com/office/powerpoint/2010/main" val="5594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IE" sz="4200" b="0" dirty="0">
                <a:effectLst/>
              </a:rPr>
              <a:t>Thomas Bushnell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650902" cy="2432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51520" y="1052736"/>
            <a:ext cx="4896544" cy="4718992"/>
          </a:xfrm>
        </p:spPr>
        <p:txBody>
          <a:bodyPr>
            <a:noAutofit/>
          </a:bodyPr>
          <a:lstStyle/>
          <a:p>
            <a:r>
              <a:rPr lang="en-IE" sz="2500" dirty="0"/>
              <a:t>Born December 13, 1967 (age 47) </a:t>
            </a:r>
          </a:p>
          <a:p>
            <a:r>
              <a:rPr lang="en-IE" sz="2500" dirty="0"/>
              <a:t>Software developer and a Gregorian Friar.</a:t>
            </a:r>
          </a:p>
          <a:p>
            <a:r>
              <a:rPr lang="en-IE" sz="2500" dirty="0"/>
              <a:t>Founder and principal architect of GNU’s official kernel project.</a:t>
            </a:r>
          </a:p>
          <a:p>
            <a:r>
              <a:rPr lang="en-IE" sz="2500" dirty="0"/>
              <a:t>He maintained it until November 2003</a:t>
            </a:r>
          </a:p>
          <a:p>
            <a:r>
              <a:rPr lang="en-IE" sz="2500" dirty="0"/>
              <a:t>He’s currently employed by Google</a:t>
            </a:r>
          </a:p>
          <a:p>
            <a:endParaRPr lang="en-IE" sz="2500" dirty="0"/>
          </a:p>
        </p:txBody>
      </p:sp>
    </p:spTree>
    <p:extLst>
      <p:ext uri="{BB962C8B-B14F-4D97-AF65-F5344CB8AC3E}">
        <p14:creationId xmlns:p14="http://schemas.microsoft.com/office/powerpoint/2010/main" val="14099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1353</TotalTime>
  <Words>585</Words>
  <Application>Microsoft Office PowerPoint</Application>
  <PresentationFormat>On-screen Show (4:3)</PresentationFormat>
  <Paragraphs>125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Concourse</vt:lpstr>
      <vt:lpstr>GNU Hurd</vt:lpstr>
      <vt:lpstr>PowerPoint Presentation</vt:lpstr>
      <vt:lpstr>What you should know</vt:lpstr>
      <vt:lpstr>Information</vt:lpstr>
      <vt:lpstr>Information</vt:lpstr>
      <vt:lpstr>Information</vt:lpstr>
      <vt:lpstr>Creators Of GNU Hurd</vt:lpstr>
      <vt:lpstr>Richard Stallman</vt:lpstr>
      <vt:lpstr>Thomas Bushnell</vt:lpstr>
      <vt:lpstr>Roland McGrath</vt:lpstr>
      <vt:lpstr>Marcus Brinkmann</vt:lpstr>
      <vt:lpstr>Development history</vt:lpstr>
      <vt:lpstr>Beginning</vt:lpstr>
      <vt:lpstr>Start of Development</vt:lpstr>
      <vt:lpstr>Problems</vt:lpstr>
      <vt:lpstr>GNU Hurd Today</vt:lpstr>
      <vt:lpstr>PowerPoint Presentation</vt:lpstr>
      <vt:lpstr>Architecture</vt:lpstr>
      <vt:lpstr>PowerPoint Presentation</vt:lpstr>
      <vt:lpstr>PowerPoint Presentation</vt:lpstr>
      <vt:lpstr>PowerPoint Presentation</vt:lpstr>
      <vt:lpstr>Advantages and Disadvantages</vt:lpstr>
      <vt:lpstr>Advantages</vt:lpstr>
      <vt:lpstr>Disadvantages</vt:lpstr>
      <vt:lpstr>PowerPoint Presentation</vt:lpstr>
      <vt:lpstr>Thank You For Listening!!!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CMPU1022 Operating Systems 1</dc:title>
  <dc:creator>Damian Gordon</dc:creator>
  <cp:lastModifiedBy>Jack Boyce</cp:lastModifiedBy>
  <cp:revision>101</cp:revision>
  <dcterms:created xsi:type="dcterms:W3CDTF">2015-01-19T19:52:08Z</dcterms:created>
  <dcterms:modified xsi:type="dcterms:W3CDTF">2015-04-14T16:49:11Z</dcterms:modified>
</cp:coreProperties>
</file>