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22" r:id="rId2"/>
    <p:sldMasterId id="2147483985" r:id="rId3"/>
  </p:sldMasterIdLst>
  <p:sldIdLst>
    <p:sldId id="256" r:id="rId4"/>
    <p:sldId id="257" r:id="rId5"/>
    <p:sldId id="284" r:id="rId6"/>
    <p:sldId id="265" r:id="rId7"/>
    <p:sldId id="266" r:id="rId8"/>
    <p:sldId id="258" r:id="rId9"/>
    <p:sldId id="271" r:id="rId10"/>
    <p:sldId id="272" r:id="rId11"/>
    <p:sldId id="262" r:id="rId12"/>
    <p:sldId id="263" r:id="rId13"/>
    <p:sldId id="277" r:id="rId14"/>
    <p:sldId id="278" r:id="rId15"/>
    <p:sldId id="281" r:id="rId16"/>
    <p:sldId id="282" r:id="rId17"/>
    <p:sldId id="267" r:id="rId18"/>
    <p:sldId id="264" r:id="rId19"/>
    <p:sldId id="268" r:id="rId20"/>
    <p:sldId id="269" r:id="rId21"/>
    <p:sldId id="273" r:id="rId22"/>
    <p:sldId id="274" r:id="rId23"/>
    <p:sldId id="275" r:id="rId24"/>
    <p:sldId id="270" r:id="rId25"/>
    <p:sldId id="286" r:id="rId26"/>
    <p:sldId id="28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079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091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288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748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551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412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739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95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01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027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354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9255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8265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2766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5695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687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1671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6025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0075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2052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97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343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572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9157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450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2925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5836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2589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1638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2984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6265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8932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68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890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0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7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926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084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206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054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711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C19B11-A0FB-4297-A159-7A3A394BFE08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382FD8-600E-4DDF-84AF-3B4DE30D32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29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l.facebook.com/l.php?u=http://www.xbox.com/en-IE/windows-10&amp;h=GAQGSJw-i&amp;enc=AZOGMYWdITHzP5267vepmALwhF2Gu47CDQQdHfHaeJdFt1pjQd70NEFxL-VL_Q3i9lt_DvWqG7LfqAOO6sNSQInaMTxFoh2uRDqtQULx1qRchSLYNnBfHcVbjb8aBBj3PRsYReNptYrTvuF1l4io_h0HIq9faN4uxmoolxb3217KSw&amp;s=1" TargetMode="External"/><Relationship Id="rId13" Type="http://schemas.openxmlformats.org/officeDocument/2006/relationships/hyperlink" Target="http://en.wikipedia.org/wiki/Bill_&amp;_Melinda_Gates_Foundation" TargetMode="External"/><Relationship Id="rId18" Type="http://schemas.openxmlformats.org/officeDocument/2006/relationships/hyperlink" Target="http://www.microsoft.com/surface" TargetMode="External"/><Relationship Id="rId3" Type="http://schemas.openxmlformats.org/officeDocument/2006/relationships/hyperlink" Target="http://www.computerhope.com/issues/ch001238.htm" TargetMode="External"/><Relationship Id="rId7" Type="http://schemas.openxmlformats.org/officeDocument/2006/relationships/hyperlink" Target="http://en.wikipedia.org/wiki/Windows_10#Features" TargetMode="External"/><Relationship Id="rId12" Type="http://schemas.openxmlformats.org/officeDocument/2006/relationships/hyperlink" Target="http://notebooks.com/2010/04/12/a-brief-history-of-windows-mobile/" TargetMode="External"/><Relationship Id="rId17" Type="http://schemas.openxmlformats.org/officeDocument/2006/relationships/hyperlink" Target="http://en.wikipedia.org/wiki/Microsoft_Surface" TargetMode="External"/><Relationship Id="rId2" Type="http://schemas.openxmlformats.org/officeDocument/2006/relationships/hyperlink" Target="http://www.computerhope.com/issues/ch000575.htm" TargetMode="External"/><Relationship Id="rId16" Type="http://schemas.openxmlformats.org/officeDocument/2006/relationships/hyperlink" Target="http://www.digitaltrends.com/gaming/the-history-of-the-xbox/http:/en.wikipedia.org/wiki/Windows_Phone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microsoft.com/en-gb/mobile/experiences/campaign-cortana/" TargetMode="External"/><Relationship Id="rId11" Type="http://schemas.openxmlformats.org/officeDocument/2006/relationships/hyperlink" Target="http://www.windowsphone.com/&#8230;/w&#8230;/cortana/start-using-cortana" TargetMode="External"/><Relationship Id="rId5" Type="http://schemas.openxmlformats.org/officeDocument/2006/relationships/hyperlink" Target="http://www.rjsystems.nl/en/3200.php" TargetMode="External"/><Relationship Id="rId15" Type="http://schemas.openxmlformats.org/officeDocument/2006/relationships/hyperlink" Target="http://en.wikipedia.org/wiki/Xbox" TargetMode="External"/><Relationship Id="rId10" Type="http://schemas.openxmlformats.org/officeDocument/2006/relationships/hyperlink" Target="http://halo.wikia.com/wiki/Cortana" TargetMode="External"/><Relationship Id="rId19" Type="http://schemas.openxmlformats.org/officeDocument/2006/relationships/hyperlink" Target="http://www.gamespot.com/articles/xbox-one-to-integrate-windows-10-os/1100-6424792/" TargetMode="External"/><Relationship Id="rId4" Type="http://schemas.openxmlformats.org/officeDocument/2006/relationships/hyperlink" Target="https://www.hostdepartment.com/blog/2013/12/27/choose-linux-operating-system-windows-operating-system/" TargetMode="External"/><Relationship Id="rId9" Type="http://schemas.openxmlformats.org/officeDocument/2006/relationships/hyperlink" Target="http://windows.microsoft.com/en-us/windows/preview-cortana" TargetMode="External"/><Relationship Id="rId14" Type="http://schemas.openxmlformats.org/officeDocument/2006/relationships/hyperlink" Target="http://www.biography.com/people/bill-gates-930752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Windows OS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By Team Windows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76" y="2593999"/>
            <a:ext cx="2798243" cy="27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8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88621"/>
            <a:ext cx="10018713" cy="1097280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Windows 8 &amp; 8.1</a:t>
            </a:r>
            <a:endParaRPr lang="en-IE" sz="3600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4313" y="2258567"/>
            <a:ext cx="4894262" cy="2752345"/>
          </a:xfrm>
          <a:prstGeom prst="rect">
            <a:avLst/>
          </a:prstGeom>
          <a:ln>
            <a:noFill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7176" y="2264647"/>
            <a:ext cx="4895850" cy="27462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43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925740" y="0"/>
            <a:ext cx="533256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8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Windows Architecture Overview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 smtClean="0"/>
              <a:t>Collections of subsystems &amp; services</a:t>
            </a:r>
          </a:p>
          <a:p>
            <a:r>
              <a:rPr lang="en-IE" dirty="0" smtClean="0"/>
              <a:t>Split into User mode &amp; Kernel mode</a:t>
            </a:r>
          </a:p>
          <a:p>
            <a:r>
              <a:rPr lang="en-IE" dirty="0" smtClean="0"/>
              <a:t>User mode cannot directly access hardware</a:t>
            </a:r>
          </a:p>
          <a:p>
            <a:r>
              <a:rPr lang="en-IE" dirty="0" smtClean="0"/>
              <a:t>Kernel mode is protected and can access hardware directly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201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User Mode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pPr marL="0" indent="0">
              <a:buNone/>
            </a:pPr>
            <a:r>
              <a:rPr lang="en-IE" b="1" dirty="0" smtClean="0"/>
              <a:t>Environment Subsystems: </a:t>
            </a:r>
            <a:r>
              <a:rPr lang="en-IE" dirty="0" smtClean="0"/>
              <a:t>Runs applications for different OS</a:t>
            </a:r>
          </a:p>
          <a:p>
            <a:r>
              <a:rPr lang="en-IE" dirty="0" smtClean="0"/>
              <a:t>Win32</a:t>
            </a:r>
          </a:p>
          <a:p>
            <a:r>
              <a:rPr lang="en-IE" dirty="0" smtClean="0"/>
              <a:t>POSIX (removed as of XP)</a:t>
            </a:r>
          </a:p>
          <a:p>
            <a:r>
              <a:rPr lang="en-IE" dirty="0" smtClean="0"/>
              <a:t>OS/2 (removed as of XP)</a:t>
            </a:r>
          </a:p>
          <a:p>
            <a:pPr marL="0" indent="0">
              <a:buNone/>
            </a:pPr>
            <a:r>
              <a:rPr lang="en-IE" b="1" dirty="0" smtClean="0"/>
              <a:t>Integral Subsystems: </a:t>
            </a:r>
            <a:r>
              <a:rPr lang="en-IE" dirty="0" smtClean="0"/>
              <a:t>Perform essential OS functions</a:t>
            </a:r>
          </a:p>
          <a:p>
            <a:r>
              <a:rPr lang="en-IE" dirty="0" smtClean="0"/>
              <a:t>Security Subsystems</a:t>
            </a:r>
          </a:p>
          <a:p>
            <a:r>
              <a:rPr lang="en-IE" dirty="0" smtClean="0"/>
              <a:t>Workstation Service</a:t>
            </a:r>
          </a:p>
          <a:p>
            <a:r>
              <a:rPr lang="en-IE" dirty="0" smtClean="0"/>
              <a:t>Server Service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565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Kernel Mode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>
            <a:normAutofit/>
          </a:bodyPr>
          <a:lstStyle/>
          <a:p>
            <a:r>
              <a:rPr lang="en-IE" dirty="0" smtClean="0"/>
              <a:t>Provides access to hardware and resources</a:t>
            </a:r>
          </a:p>
          <a:p>
            <a:r>
              <a:rPr lang="en-IE" dirty="0" smtClean="0"/>
              <a:t>Only critical system processes run here</a:t>
            </a:r>
          </a:p>
          <a:p>
            <a:pPr marL="0" indent="0">
              <a:buNone/>
            </a:pPr>
            <a:r>
              <a:rPr lang="en-IE" dirty="0" smtClean="0"/>
              <a:t>Consists of:</a:t>
            </a:r>
          </a:p>
          <a:p>
            <a:r>
              <a:rPr lang="en-IE" b="1" dirty="0"/>
              <a:t>Executive Services:</a:t>
            </a:r>
            <a:r>
              <a:rPr lang="en-IE" dirty="0"/>
              <a:t> Core OS services, I/O, memory, </a:t>
            </a:r>
            <a:r>
              <a:rPr lang="en-IE" dirty="0" smtClean="0"/>
              <a:t>security</a:t>
            </a:r>
          </a:p>
          <a:p>
            <a:pPr marL="285750" lvl="1"/>
            <a:r>
              <a:rPr lang="en-IE" sz="2400" b="1" dirty="0"/>
              <a:t>Kernel Mode Drivers:</a:t>
            </a:r>
            <a:r>
              <a:rPr lang="en-IE" sz="2400" dirty="0"/>
              <a:t> Drivers to interact with hardware</a:t>
            </a:r>
          </a:p>
          <a:p>
            <a:pPr marL="285750" lvl="1"/>
            <a:r>
              <a:rPr lang="en-IE" sz="2400" b="1" dirty="0"/>
              <a:t>Microkernel:</a:t>
            </a:r>
            <a:r>
              <a:rPr lang="en-IE" sz="2400" dirty="0"/>
              <a:t> Performs thread &amp; interrupt scheduling, error handling</a:t>
            </a:r>
          </a:p>
          <a:p>
            <a:pPr marL="285750" lvl="1"/>
            <a:r>
              <a:rPr lang="en-IE" sz="2400" b="1" dirty="0"/>
              <a:t>Hardware Abstraction Layer:</a:t>
            </a:r>
            <a:r>
              <a:rPr lang="en-IE" sz="2400" dirty="0"/>
              <a:t> Hides hardware differences, makes OS portable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76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Future of Windows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 smtClean="0"/>
              <a:t>Windows 10</a:t>
            </a:r>
          </a:p>
          <a:p>
            <a:r>
              <a:rPr lang="en-IE" dirty="0" smtClean="0"/>
              <a:t>Xbox and Windows integration</a:t>
            </a:r>
          </a:p>
          <a:p>
            <a:r>
              <a:rPr lang="en-IE" dirty="0" smtClean="0"/>
              <a:t>Assisted use (Microsoft </a:t>
            </a:r>
            <a:r>
              <a:rPr lang="en-IE" dirty="0" err="1" smtClean="0"/>
              <a:t>Cortana</a:t>
            </a:r>
            <a:r>
              <a:rPr lang="en-IE" dirty="0" smtClean="0"/>
              <a:t>)</a:t>
            </a:r>
          </a:p>
          <a:p>
            <a:r>
              <a:rPr lang="en-IE" dirty="0" smtClean="0"/>
              <a:t>Unified product families</a:t>
            </a:r>
          </a:p>
          <a:p>
            <a:r>
              <a:rPr lang="en-IE" dirty="0" smtClean="0"/>
              <a:t>Windows Spartan Web-browser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259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25781"/>
            <a:ext cx="10018713" cy="1074420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Windows 10 (Beta March 2015)</a:t>
            </a:r>
            <a:endParaRPr lang="en-IE" sz="36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025" y="1600201"/>
            <a:ext cx="7605283" cy="43967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35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Windows 10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 smtClean="0"/>
              <a:t>Codename “Threshold”, due mid 2015</a:t>
            </a:r>
          </a:p>
          <a:p>
            <a:r>
              <a:rPr lang="en-IE" dirty="0" smtClean="0"/>
              <a:t>Unification of different platforms</a:t>
            </a:r>
            <a:endParaRPr lang="en-IE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 smtClean="0"/>
              <a:t>Windows PC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 smtClean="0"/>
              <a:t>Windows Phone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 smtClean="0"/>
              <a:t>Surface Hub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 err="1" smtClean="0"/>
              <a:t>HoloLens</a:t>
            </a:r>
            <a:endParaRPr lang="en-IE" dirty="0" smtClean="0"/>
          </a:p>
          <a:p>
            <a:r>
              <a:rPr lang="en-IE" dirty="0" smtClean="0"/>
              <a:t>Addition of </a:t>
            </a:r>
            <a:r>
              <a:rPr lang="en-IE" dirty="0" err="1" smtClean="0"/>
              <a:t>Cortana</a:t>
            </a:r>
            <a:r>
              <a:rPr lang="en-IE" dirty="0" smtClean="0"/>
              <a:t>, an intelligent personal assistant</a:t>
            </a:r>
          </a:p>
          <a:p>
            <a:r>
              <a:rPr lang="en-IE" dirty="0" smtClean="0"/>
              <a:t>Improved user-interface (reinstated Start Menu, Continuum feature)</a:t>
            </a:r>
          </a:p>
        </p:txBody>
      </p:sp>
    </p:spTree>
    <p:extLst>
      <p:ext uri="{BB962C8B-B14F-4D97-AF65-F5344CB8AC3E}">
        <p14:creationId xmlns:p14="http://schemas.microsoft.com/office/powerpoint/2010/main" val="323195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Windows 10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 smtClean="0"/>
              <a:t>Introduction of new technologies/system components</a:t>
            </a:r>
            <a:endParaRPr lang="en-ZA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Revised Windows App Store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Improved security (</a:t>
            </a:r>
            <a:r>
              <a:rPr lang="en-ZA" dirty="0"/>
              <a:t>new biometric authentication framework</a:t>
            </a:r>
            <a:r>
              <a:rPr lang="en-ZA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 smtClean="0"/>
              <a:t>DirectX 12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Improved online services and functionality (Spartan web browser).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29785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Microsoft Surface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/>
              <a:t>The Surface was first released in October 2012</a:t>
            </a:r>
          </a:p>
          <a:p>
            <a:r>
              <a:rPr lang="en-IE" dirty="0"/>
              <a:t>The Surface was designed as a hybrid of a computer and a tablet</a:t>
            </a:r>
          </a:p>
          <a:p>
            <a:r>
              <a:rPr lang="en-IE" dirty="0"/>
              <a:t>Having the basic functions of a computer, with the portability and size of a tablet</a:t>
            </a:r>
          </a:p>
          <a:p>
            <a:r>
              <a:rPr lang="en-IE" dirty="0"/>
              <a:t>The Surface series was followed by the Surface Pro series, both series run off Windows RT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IE" dirty="0" smtClean="0"/>
          </a:p>
        </p:txBody>
      </p:sp>
      <p:pic>
        <p:nvPicPr>
          <p:cNvPr id="4" name="Picture 3" descr="http://compass.surface.com/assets/82/f0/82f05f0e-cd38-4f1e-80a0-d78411452db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t="10676" r="11723" b="11195"/>
          <a:stretch/>
        </p:blipFill>
        <p:spPr bwMode="auto">
          <a:xfrm>
            <a:off x="7934136" y="4641574"/>
            <a:ext cx="3182822" cy="18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8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Table of Contents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 smtClean="0"/>
              <a:t>Introduction</a:t>
            </a:r>
          </a:p>
          <a:p>
            <a:r>
              <a:rPr lang="en-IE" dirty="0" smtClean="0"/>
              <a:t>Advantages &amp; Disadvantages </a:t>
            </a:r>
          </a:p>
          <a:p>
            <a:r>
              <a:rPr lang="en-IE" dirty="0" smtClean="0"/>
              <a:t>Biography of Bill Gates &amp; Windows</a:t>
            </a:r>
          </a:p>
          <a:p>
            <a:r>
              <a:rPr lang="en-IE" dirty="0" smtClean="0"/>
              <a:t>Architecture of Windows</a:t>
            </a:r>
          </a:p>
          <a:p>
            <a:r>
              <a:rPr lang="en-IE" dirty="0" smtClean="0"/>
              <a:t>The Future of Windows</a:t>
            </a:r>
          </a:p>
          <a:p>
            <a:r>
              <a:rPr lang="en-IE" dirty="0" smtClean="0"/>
              <a:t>Conclusion </a:t>
            </a:r>
          </a:p>
          <a:p>
            <a:r>
              <a:rPr lang="en-IE" dirty="0" smtClean="0"/>
              <a:t>References</a:t>
            </a:r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453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Windows Phone 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/>
              <a:t>In October 2010, Microsoft launched their first smart phone, the ‘Windows Phone 7’</a:t>
            </a:r>
          </a:p>
          <a:p>
            <a:r>
              <a:rPr lang="en-IE" dirty="0"/>
              <a:t>In February 2011, it was announced Microsoft would be pairing with Nokia to produce the ‘Lumia Series’</a:t>
            </a:r>
          </a:p>
          <a:p>
            <a:r>
              <a:rPr lang="en-IE" dirty="0"/>
              <a:t>This series of phones was suppose to become a new competitor in the Android-</a:t>
            </a:r>
            <a:r>
              <a:rPr lang="en-IE" dirty="0" err="1"/>
              <a:t>iOS</a:t>
            </a:r>
            <a:r>
              <a:rPr lang="en-IE" dirty="0"/>
              <a:t> race</a:t>
            </a:r>
          </a:p>
          <a:p>
            <a:r>
              <a:rPr lang="en-IE" dirty="0"/>
              <a:t>All Windows phones run off a user interface </a:t>
            </a:r>
            <a:r>
              <a:rPr lang="en-IE" dirty="0" smtClean="0"/>
              <a:t>evolved </a:t>
            </a:r>
            <a:r>
              <a:rPr lang="en-IE" dirty="0"/>
              <a:t>from Metro design language, very similar </a:t>
            </a:r>
            <a:r>
              <a:rPr lang="en-IE" dirty="0" smtClean="0"/>
              <a:t>to </a:t>
            </a:r>
            <a:r>
              <a:rPr lang="en-IE" dirty="0"/>
              <a:t>the layout of Windows 8</a:t>
            </a:r>
          </a:p>
          <a:p>
            <a:endParaRPr lang="en-IE" dirty="0" smtClean="0"/>
          </a:p>
        </p:txBody>
      </p:sp>
      <p:pic>
        <p:nvPicPr>
          <p:cNvPr id="5" name="Picture 4" descr="http://www.appcessories.co.uk/blog/wp-content/uploads/2014/11/lumia-535_front_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640" y="4527681"/>
            <a:ext cx="2282384" cy="19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67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Xbox One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/>
              <a:t>The Xbox One was released in November </a:t>
            </a:r>
            <a:r>
              <a:rPr lang="en-IE" dirty="0" smtClean="0"/>
              <a:t>2013</a:t>
            </a:r>
          </a:p>
          <a:p>
            <a:r>
              <a:rPr lang="en-IE" dirty="0" smtClean="0"/>
              <a:t>Very similar to the original, with enhanced software and hardware, graphics among other specifications</a:t>
            </a:r>
          </a:p>
          <a:p>
            <a:r>
              <a:rPr lang="en-IE" dirty="0" smtClean="0"/>
              <a:t>Plans for Xbox One to be able to run Windows 10 along with its other products</a:t>
            </a:r>
          </a:p>
        </p:txBody>
      </p:sp>
      <p:pic>
        <p:nvPicPr>
          <p:cNvPr id="6" name="Picture 5" descr="http://im.ziffdavisinternational.com/t/ign_il/game/x/xbox-one/xbox-one_85py.6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200" y1="19134" x2="34200" y2="19134"/>
                        <a14:foregroundMark x1="88800" y1="45848" x2="88800" y2="45848"/>
                        <a14:foregroundMark x1="4400" y1="45848" x2="4400" y2="45848"/>
                        <a14:foregroundMark x1="2800" y1="42238" x2="2800" y2="42238"/>
                        <a14:foregroundMark x1="49600" y1="59928" x2="49600" y2="59928"/>
                        <a14:foregroundMark x1="23200" y1="6859" x2="23200" y2="6859"/>
                        <a14:foregroundMark x1="6000" y1="25271" x2="10800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28" y="4242063"/>
            <a:ext cx="3446845" cy="19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69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Xbox and Windows Integration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 smtClean="0"/>
              <a:t>Xbox One games will be able to stream to Windows 10 devices</a:t>
            </a:r>
          </a:p>
          <a:p>
            <a:r>
              <a:rPr lang="en-IE" dirty="0" smtClean="0"/>
              <a:t>Linked friend lists</a:t>
            </a:r>
          </a:p>
          <a:p>
            <a:r>
              <a:rPr lang="en-IE" dirty="0" smtClean="0"/>
              <a:t>Cross device multiplayer</a:t>
            </a:r>
          </a:p>
          <a:p>
            <a:r>
              <a:rPr lang="en-IE" dirty="0" smtClean="0"/>
              <a:t>Video editing and sharing on any device</a:t>
            </a:r>
          </a:p>
          <a:p>
            <a:r>
              <a:rPr lang="en-IE" dirty="0" smtClean="0"/>
              <a:t>Better graphics/performance with DirectX 12</a:t>
            </a:r>
          </a:p>
        </p:txBody>
      </p:sp>
    </p:spTree>
    <p:extLst>
      <p:ext uri="{BB962C8B-B14F-4D97-AF65-F5344CB8AC3E}">
        <p14:creationId xmlns:p14="http://schemas.microsoft.com/office/powerpoint/2010/main" val="145326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err="1" smtClean="0"/>
              <a:t>Cortana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/>
              <a:t>The development of </a:t>
            </a:r>
            <a:r>
              <a:rPr lang="en-IE" dirty="0" err="1"/>
              <a:t>Cortana</a:t>
            </a:r>
            <a:r>
              <a:rPr lang="en-IE" dirty="0"/>
              <a:t> started in </a:t>
            </a:r>
            <a:r>
              <a:rPr lang="en-IE" dirty="0" smtClean="0"/>
              <a:t>2009 </a:t>
            </a:r>
            <a:r>
              <a:rPr lang="en-IE" dirty="0"/>
              <a:t>by the Bing research-and-development team</a:t>
            </a:r>
            <a:endParaRPr lang="en-IE" dirty="0" smtClean="0"/>
          </a:p>
          <a:p>
            <a:r>
              <a:rPr lang="en-IE" dirty="0"/>
              <a:t>As of 2015, </a:t>
            </a:r>
            <a:r>
              <a:rPr lang="en-IE" dirty="0" err="1"/>
              <a:t>Cortana</a:t>
            </a:r>
            <a:r>
              <a:rPr lang="en-IE" dirty="0"/>
              <a:t> is available as a beta to all users of Windows Phone </a:t>
            </a:r>
            <a:r>
              <a:rPr lang="en-IE" dirty="0" smtClean="0"/>
              <a:t>8.1</a:t>
            </a:r>
          </a:p>
          <a:p>
            <a:r>
              <a:rPr lang="en-IE" dirty="0"/>
              <a:t>Most versions of </a:t>
            </a:r>
            <a:r>
              <a:rPr lang="en-IE" dirty="0" err="1"/>
              <a:t>Cortana</a:t>
            </a:r>
            <a:r>
              <a:rPr lang="en-IE" dirty="0"/>
              <a:t> take the form of two nested, animated circles</a:t>
            </a:r>
            <a:r>
              <a:rPr lang="en-IE" dirty="0" smtClean="0"/>
              <a:t>.</a:t>
            </a:r>
          </a:p>
          <a:p>
            <a:endParaRPr lang="en-IE" dirty="0" smtClean="0"/>
          </a:p>
        </p:txBody>
      </p:sp>
      <p:pic>
        <p:nvPicPr>
          <p:cNvPr id="4" name="Picture 3" descr="CortanaW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92" y="3605283"/>
            <a:ext cx="4164587" cy="2331720"/>
          </a:xfrm>
          <a:prstGeom prst="rect">
            <a:avLst/>
          </a:prstGeom>
        </p:spPr>
      </p:pic>
      <p:pic>
        <p:nvPicPr>
          <p:cNvPr id="6" name="Picture 5" descr="corta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80" y="3429000"/>
            <a:ext cx="3549865" cy="1996799"/>
          </a:xfrm>
          <a:prstGeom prst="rect">
            <a:avLst/>
          </a:prstGeom>
        </p:spPr>
      </p:pic>
      <p:pic>
        <p:nvPicPr>
          <p:cNvPr id="5" name="Picture 4" descr="JenTaylor.jpg" title="Jen Taylo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51" y="4619102"/>
            <a:ext cx="1828800" cy="1828800"/>
          </a:xfrm>
          <a:prstGeom prst="rect">
            <a:avLst/>
          </a:prstGeom>
          <a:solidFill>
            <a:schemeClr val="accent1"/>
          </a:solidFill>
          <a:ln w="76200" cap="flat" cmpd="tri">
            <a:solidFill>
              <a:schemeClr val="tx1"/>
            </a:solidFill>
            <a:prstDash val="solid"/>
            <a:bevel/>
          </a:ln>
          <a:effectLst>
            <a:reflection stA="24000" endPos="9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76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Conclusion</a:t>
            </a:r>
            <a:endParaRPr lang="en-IE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20" y="442238"/>
            <a:ext cx="4413677" cy="58812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60" y="3010306"/>
            <a:ext cx="3082333" cy="30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0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References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2" y="1419367"/>
            <a:ext cx="9319381" cy="5322627"/>
          </a:xfrm>
        </p:spPr>
        <p:txBody>
          <a:bodyPr anchor="t">
            <a:normAutofit fontScale="4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dirty="0" err="1">
                <a:latin typeface="Arial"/>
              </a:rPr>
              <a:t>Sosinsky</a:t>
            </a:r>
            <a:r>
              <a:rPr lang="en-IE" dirty="0">
                <a:latin typeface="Arial"/>
              </a:rPr>
              <a:t>, B. (2008) </a:t>
            </a:r>
            <a:r>
              <a:rPr lang="en-IE" i="1" dirty="0">
                <a:latin typeface="Arial"/>
              </a:rPr>
              <a:t>Microsoft Windows Server 2008: Implementation and </a:t>
            </a:r>
            <a:r>
              <a:rPr lang="en-IE" i="1" dirty="0" smtClean="0">
                <a:latin typeface="Arial"/>
              </a:rPr>
              <a:t>Administration</a:t>
            </a:r>
            <a:endParaRPr lang="en-IE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E" dirty="0" smtClean="0">
                <a:latin typeface="Arial"/>
              </a:rPr>
              <a:t>Indiana </a:t>
            </a:r>
            <a:r>
              <a:rPr lang="en-IE" dirty="0">
                <a:latin typeface="Arial"/>
              </a:rPr>
              <a:t>(United States): Wiley Publishing </a:t>
            </a:r>
            <a:r>
              <a:rPr lang="en-IE" dirty="0" smtClean="0">
                <a:latin typeface="Arial"/>
              </a:rPr>
              <a:t>Inc.</a:t>
            </a:r>
            <a:r>
              <a:rPr lang="en-IE" dirty="0" smtClean="0"/>
              <a:t> </a:t>
            </a:r>
            <a:r>
              <a:rPr lang="en-IE" dirty="0" smtClean="0">
                <a:latin typeface="Arial"/>
              </a:rPr>
              <a:t>Microsoft </a:t>
            </a:r>
            <a:r>
              <a:rPr lang="en-IE" dirty="0">
                <a:latin typeface="Arial"/>
              </a:rPr>
              <a:t>Corporation (2000) </a:t>
            </a:r>
            <a:r>
              <a:rPr lang="en-IE" i="1" dirty="0">
                <a:latin typeface="Arial"/>
              </a:rPr>
              <a:t>MCSE Training Kit-Microsoft Windows 2000 Server</a:t>
            </a:r>
            <a:r>
              <a:rPr lang="en-IE" dirty="0">
                <a:latin typeface="Arial"/>
              </a:rPr>
              <a:t>, Washington: Microsoft Press.</a:t>
            </a:r>
            <a:endParaRPr lang="en-IE" dirty="0" smtClean="0"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2"/>
              </a:rPr>
              <a:t>http</a:t>
            </a:r>
            <a:r>
              <a:rPr lang="en-IE" dirty="0">
                <a:hlinkClick r:id="rId2"/>
              </a:rPr>
              <a:t>://</a:t>
            </a:r>
            <a:r>
              <a:rPr lang="en-IE" dirty="0" smtClean="0">
                <a:hlinkClick r:id="rId2"/>
              </a:rPr>
              <a:t>www.computerhope.com/issues/ch000575.htm</a:t>
            </a:r>
            <a:endParaRPr lang="en-IE" dirty="0"/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3"/>
              </a:rPr>
              <a:t>http</a:t>
            </a:r>
            <a:r>
              <a:rPr lang="en-IE" dirty="0">
                <a:hlinkClick r:id="rId3"/>
              </a:rPr>
              <a:t>://www.computerhope.com/issues/ch001238.htm</a:t>
            </a:r>
            <a:endParaRPr lang="en-IE" dirty="0"/>
          </a:p>
          <a:p>
            <a:pPr marL="0" indent="0">
              <a:lnSpc>
                <a:spcPct val="120000"/>
              </a:lnSpc>
              <a:buNone/>
            </a:pPr>
            <a:r>
              <a:rPr lang="en-IE" dirty="0">
                <a:hlinkClick r:id="rId4"/>
              </a:rPr>
              <a:t>https://www.hostdepartment.com/…/choose-</a:t>
            </a:r>
            <a:r>
              <a:rPr lang="en-IE" dirty="0" err="1">
                <a:hlinkClick r:id="rId4"/>
              </a:rPr>
              <a:t>linux</a:t>
            </a:r>
            <a:r>
              <a:rPr lang="en-IE" dirty="0">
                <a:hlinkClick r:id="rId4"/>
              </a:rPr>
              <a:t>-operating-</a:t>
            </a:r>
            <a:r>
              <a:rPr lang="en-IE" dirty="0" err="1">
                <a:hlinkClick r:id="rId4"/>
              </a:rPr>
              <a:t>sy</a:t>
            </a:r>
            <a:r>
              <a:rPr lang="en-IE" dirty="0">
                <a:hlinkClick r:id="rId4"/>
              </a:rPr>
              <a:t>…/</a:t>
            </a:r>
            <a:endParaRPr lang="en-IE" dirty="0"/>
          </a:p>
          <a:p>
            <a:pPr marL="0" indent="0">
              <a:lnSpc>
                <a:spcPct val="120000"/>
              </a:lnSpc>
              <a:buNone/>
            </a:pPr>
            <a:r>
              <a:rPr lang="en-IE" dirty="0">
                <a:hlinkClick r:id="rId5"/>
              </a:rPr>
              <a:t>http://www.rjsystems.nl/en/3200.php</a:t>
            </a:r>
            <a:endParaRPr lang="en-IE" dirty="0"/>
          </a:p>
          <a:p>
            <a:pPr marL="0" indent="0">
              <a:lnSpc>
                <a:spcPct val="120000"/>
              </a:lnSpc>
              <a:buNone/>
            </a:pPr>
            <a:r>
              <a:rPr lang="en-IE" dirty="0">
                <a:hlinkClick r:id="rId6"/>
              </a:rPr>
              <a:t>http://www.microsoft.com/…/</a:t>
            </a:r>
            <a:r>
              <a:rPr lang="en-IE" dirty="0" err="1">
                <a:hlinkClick r:id="rId6"/>
              </a:rPr>
              <a:t>mo</a:t>
            </a:r>
            <a:r>
              <a:rPr lang="en-IE" dirty="0">
                <a:hlinkClick r:id="rId6"/>
              </a:rPr>
              <a:t>…/experiences/campaign-</a:t>
            </a:r>
            <a:r>
              <a:rPr lang="en-IE" dirty="0" err="1">
                <a:hlinkClick r:id="rId6"/>
              </a:rPr>
              <a:t>cortana</a:t>
            </a:r>
            <a:r>
              <a:rPr lang="en-IE" dirty="0">
                <a:hlinkClick r:id="rId6"/>
              </a:rPr>
              <a:t>/</a:t>
            </a:r>
            <a:endParaRPr lang="en-IE" dirty="0"/>
          </a:p>
          <a:p>
            <a:pPr marL="0" indent="0">
              <a:lnSpc>
                <a:spcPct val="120000"/>
              </a:lnSpc>
              <a:buNone/>
            </a:pPr>
            <a:r>
              <a:rPr lang="en-IE" dirty="0">
                <a:hlinkClick r:id="rId7"/>
              </a:rPr>
              <a:t>http://en.wikipedia.org/wiki/Windows_10#Features</a:t>
            </a:r>
            <a:endParaRPr lang="en-IE" dirty="0"/>
          </a:p>
          <a:p>
            <a:pPr marL="0" indent="0">
              <a:lnSpc>
                <a:spcPct val="120000"/>
              </a:lnSpc>
              <a:buNone/>
            </a:pPr>
            <a:r>
              <a:rPr lang="en-IE" dirty="0">
                <a:hlinkClick r:id="rId8"/>
              </a:rPr>
              <a:t>http://www.xbox.com/en-IE/windows-10</a:t>
            </a:r>
            <a:endParaRPr lang="en-IE" dirty="0"/>
          </a:p>
          <a:p>
            <a:pPr marL="0" indent="0">
              <a:lnSpc>
                <a:spcPct val="120000"/>
              </a:lnSpc>
              <a:buNone/>
            </a:pPr>
            <a:r>
              <a:rPr lang="en-IE" dirty="0">
                <a:hlinkClick r:id="rId9"/>
              </a:rPr>
              <a:t>http://</a:t>
            </a:r>
            <a:r>
              <a:rPr lang="en-IE" dirty="0" smtClean="0">
                <a:hlinkClick r:id="rId9"/>
              </a:rPr>
              <a:t>windows.microsoft.com/en-us/windows/preview-cortana</a:t>
            </a:r>
            <a:endParaRPr lang="en-IE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10"/>
              </a:rPr>
              <a:t>http</a:t>
            </a:r>
            <a:r>
              <a:rPr lang="en-IE" dirty="0">
                <a:hlinkClick r:id="rId10"/>
              </a:rPr>
              <a:t>://</a:t>
            </a:r>
            <a:r>
              <a:rPr lang="en-IE" dirty="0" smtClean="0">
                <a:hlinkClick r:id="rId10"/>
              </a:rPr>
              <a:t>halo.wikia.com/wiki/Cortana</a:t>
            </a:r>
            <a:endParaRPr lang="en-IE" dirty="0"/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11"/>
              </a:rPr>
              <a:t>http</a:t>
            </a:r>
            <a:r>
              <a:rPr lang="en-IE" dirty="0">
                <a:hlinkClick r:id="rId11"/>
              </a:rPr>
              <a:t>://www.windowsphone.com/…/w…/</a:t>
            </a:r>
            <a:r>
              <a:rPr lang="en-IE" dirty="0" err="1">
                <a:hlinkClick r:id="rId11"/>
              </a:rPr>
              <a:t>cortana</a:t>
            </a:r>
            <a:r>
              <a:rPr lang="en-IE" dirty="0">
                <a:hlinkClick r:id="rId11"/>
              </a:rPr>
              <a:t>/start-using-</a:t>
            </a:r>
            <a:r>
              <a:rPr lang="en-IE" dirty="0" err="1">
                <a:hlinkClick r:id="rId11"/>
              </a:rPr>
              <a:t>cortana</a:t>
            </a:r>
            <a:r>
              <a:rPr lang="en-IE" dirty="0"/>
              <a:t> </a:t>
            </a:r>
            <a:endParaRPr lang="en-IE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12"/>
              </a:rPr>
              <a:t>http</a:t>
            </a:r>
            <a:r>
              <a:rPr lang="en-IE" dirty="0">
                <a:hlinkClick r:id="rId12"/>
              </a:rPr>
              <a:t>://notebooks.com/…/12/a-brief-history-of-windows-mobile</a:t>
            </a:r>
            <a:r>
              <a:rPr lang="en-IE" dirty="0" smtClean="0">
                <a:hlinkClick r:id="rId12"/>
              </a:rPr>
              <a:t>/</a:t>
            </a:r>
            <a:endParaRPr lang="en-IE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IE" dirty="0">
                <a:hlinkClick r:id="rId13"/>
              </a:rPr>
              <a:t>http://en.wikipedia.org/w…/Bill_%</a:t>
            </a:r>
            <a:r>
              <a:rPr lang="en-IE" dirty="0" smtClean="0">
                <a:hlinkClick r:id="rId13"/>
              </a:rPr>
              <a:t>26_Melinda_Gates_Foundation</a:t>
            </a:r>
            <a:endParaRPr lang="en-IE" dirty="0"/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14"/>
              </a:rPr>
              <a:t>http</a:t>
            </a:r>
            <a:r>
              <a:rPr lang="en-IE" dirty="0">
                <a:hlinkClick r:id="rId14"/>
              </a:rPr>
              <a:t>://</a:t>
            </a:r>
            <a:r>
              <a:rPr lang="en-IE" dirty="0" smtClean="0">
                <a:hlinkClick r:id="rId14"/>
              </a:rPr>
              <a:t>www.biography.com/people/bill-gates-9307520</a:t>
            </a:r>
            <a:r>
              <a:rPr lang="en-IE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15"/>
              </a:rPr>
              <a:t>http</a:t>
            </a:r>
            <a:r>
              <a:rPr lang="en-IE" dirty="0">
                <a:hlinkClick r:id="rId15"/>
              </a:rPr>
              <a:t>://</a:t>
            </a:r>
            <a:r>
              <a:rPr lang="en-IE" dirty="0" smtClean="0">
                <a:hlinkClick r:id="rId15"/>
              </a:rPr>
              <a:t>en.wikipedia.org/wiki/Xbox</a:t>
            </a:r>
            <a:r>
              <a:rPr lang="en-IE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16"/>
              </a:rPr>
              <a:t>http</a:t>
            </a:r>
            <a:r>
              <a:rPr lang="en-IE" dirty="0">
                <a:hlinkClick r:id="rId16"/>
              </a:rPr>
              <a:t>://www.digitaltrends.com/gaming/the-history-of-the-xbox/http://</a:t>
            </a:r>
            <a:r>
              <a:rPr lang="en-IE" dirty="0" smtClean="0">
                <a:hlinkClick r:id="rId16"/>
              </a:rPr>
              <a:t>en.wikipedia.org/wiki/Windows_Phone</a:t>
            </a:r>
            <a:r>
              <a:rPr lang="en-IE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17"/>
              </a:rPr>
              <a:t>http</a:t>
            </a:r>
            <a:r>
              <a:rPr lang="en-IE" dirty="0">
                <a:hlinkClick r:id="rId17"/>
              </a:rPr>
              <a:t>://</a:t>
            </a:r>
            <a:r>
              <a:rPr lang="en-IE" dirty="0" smtClean="0">
                <a:hlinkClick r:id="rId17"/>
              </a:rPr>
              <a:t>en.wikipedia.org/wiki/Microsoft_Surface</a:t>
            </a:r>
            <a:r>
              <a:rPr lang="en-IE" dirty="0"/>
              <a:t> </a:t>
            </a:r>
            <a:endParaRPr lang="en-IE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18"/>
              </a:rPr>
              <a:t>http</a:t>
            </a:r>
            <a:r>
              <a:rPr lang="en-IE" dirty="0">
                <a:hlinkClick r:id="rId18"/>
              </a:rPr>
              <a:t>://</a:t>
            </a:r>
            <a:r>
              <a:rPr lang="en-IE" dirty="0" smtClean="0">
                <a:hlinkClick r:id="rId18"/>
              </a:rPr>
              <a:t>www.microsoft.com/surface</a:t>
            </a:r>
            <a:r>
              <a:rPr lang="en-IE" dirty="0"/>
              <a:t> </a:t>
            </a:r>
            <a:endParaRPr lang="en-IE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IE" dirty="0" smtClean="0">
                <a:hlinkClick r:id="rId19"/>
              </a:rPr>
              <a:t>http</a:t>
            </a:r>
            <a:r>
              <a:rPr lang="en-IE" dirty="0">
                <a:hlinkClick r:id="rId19"/>
              </a:rPr>
              <a:t>://www.gamespot.com/…/</a:t>
            </a:r>
            <a:r>
              <a:rPr lang="en-IE" dirty="0" err="1">
                <a:hlinkClick r:id="rId19"/>
              </a:rPr>
              <a:t>xbox</a:t>
            </a:r>
            <a:r>
              <a:rPr lang="en-IE" dirty="0">
                <a:hlinkClick r:id="rId19"/>
              </a:rPr>
              <a:t>-one-to-</a:t>
            </a:r>
            <a:r>
              <a:rPr lang="en-IE" dirty="0" err="1">
                <a:hlinkClick r:id="rId19"/>
              </a:rPr>
              <a:t>integra</a:t>
            </a:r>
            <a:r>
              <a:rPr lang="en-IE" dirty="0">
                <a:hlinkClick r:id="rId19"/>
              </a:rPr>
              <a:t>…/1100-6424792/</a:t>
            </a:r>
            <a:endParaRPr lang="en-IE" dirty="0"/>
          </a:p>
          <a:p>
            <a:pPr marL="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1969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Introduction 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 smtClean="0"/>
              <a:t>Team Windows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 smtClean="0"/>
              <a:t>Conor </a:t>
            </a:r>
            <a:r>
              <a:rPr lang="en-IE" dirty="0" err="1" smtClean="0"/>
              <a:t>Devilly</a:t>
            </a:r>
            <a:endParaRPr lang="en-IE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Oliver Zimmerman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 smtClean="0"/>
              <a:t>Ross Murphy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Maria </a:t>
            </a:r>
            <a:r>
              <a:rPr lang="en-IE" dirty="0" err="1"/>
              <a:t>Kazydub</a:t>
            </a:r>
            <a:endParaRPr lang="en-IE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Benjamin </a:t>
            </a:r>
            <a:r>
              <a:rPr lang="en-IE" dirty="0" smtClean="0"/>
              <a:t>Shanahan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769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Advantages of Windows OS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 smtClean="0"/>
              <a:t>Availability</a:t>
            </a:r>
          </a:p>
          <a:p>
            <a:r>
              <a:rPr lang="en-IE" dirty="0" smtClean="0"/>
              <a:t>User-friendly</a:t>
            </a:r>
          </a:p>
          <a:p>
            <a:r>
              <a:rPr lang="en-IE" dirty="0" smtClean="0"/>
              <a:t>Backwards compatible</a:t>
            </a:r>
          </a:p>
          <a:p>
            <a:r>
              <a:rPr lang="en-IE" dirty="0" smtClean="0"/>
              <a:t>Vast hardware and driver support</a:t>
            </a:r>
          </a:p>
          <a:p>
            <a:r>
              <a:rPr lang="en-IE" dirty="0" smtClean="0"/>
              <a:t>“Plug and play”</a:t>
            </a:r>
          </a:p>
          <a:p>
            <a:r>
              <a:rPr lang="en-IE" dirty="0" smtClean="0"/>
              <a:t>Videogame support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654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Disadvantages of Windows OS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 smtClean="0"/>
              <a:t>“Closed” source</a:t>
            </a:r>
          </a:p>
          <a:p>
            <a:r>
              <a:rPr lang="en-IE" dirty="0" smtClean="0"/>
              <a:t>Poor security (susceptible to viruses)</a:t>
            </a:r>
          </a:p>
          <a:p>
            <a:r>
              <a:rPr lang="en-IE" dirty="0" smtClean="0"/>
              <a:t>Strict License agreements</a:t>
            </a:r>
          </a:p>
          <a:p>
            <a:r>
              <a:rPr lang="en-IE" dirty="0" smtClean="0"/>
              <a:t>Hostile treatment for legitimate users (to combat piracy)</a:t>
            </a:r>
          </a:p>
          <a:p>
            <a:r>
              <a:rPr lang="en-IE" dirty="0" smtClean="0"/>
              <a:t>Poor stability</a:t>
            </a:r>
          </a:p>
          <a:p>
            <a:r>
              <a:rPr lang="en-IE" dirty="0" smtClean="0"/>
              <a:t>Required additional expenses (virus scanners, </a:t>
            </a:r>
            <a:r>
              <a:rPr lang="en-IE" dirty="0" err="1" smtClean="0"/>
              <a:t>etc</a:t>
            </a:r>
            <a:r>
              <a:rPr lang="en-IE" dirty="0" smtClean="0"/>
              <a:t>)</a:t>
            </a:r>
          </a:p>
          <a:p>
            <a:r>
              <a:rPr lang="en-IE" dirty="0" smtClean="0"/>
              <a:t>Resource hungry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004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3" y="791570"/>
            <a:ext cx="5982601" cy="750627"/>
          </a:xfrm>
        </p:spPr>
        <p:txBody>
          <a:bodyPr>
            <a:noAutofit/>
          </a:bodyPr>
          <a:lstStyle/>
          <a:p>
            <a:r>
              <a:rPr lang="en-IE" sz="3600" b="1" dirty="0" smtClean="0"/>
              <a:t>William Henry “Bill” Gates III</a:t>
            </a:r>
            <a:endParaRPr lang="en-IE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" b="37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1542197"/>
            <a:ext cx="5426158" cy="4435522"/>
          </a:xfrm>
        </p:spPr>
        <p:txBody>
          <a:bodyPr anchor="t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400" dirty="0" smtClean="0"/>
              <a:t>Born October 28, 1955</a:t>
            </a:r>
            <a:endParaRPr lang="en-IE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400" dirty="0" smtClean="0"/>
              <a:t>Born in Washington, USA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400" dirty="0"/>
              <a:t>Co-founder of </a:t>
            </a:r>
            <a:r>
              <a:rPr lang="en-IE" sz="2400" dirty="0" smtClean="0"/>
              <a:t>Microsoft</a:t>
            </a:r>
            <a:endParaRPr lang="en-IE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400" dirty="0"/>
              <a:t>Currently Technology Advisor for </a:t>
            </a:r>
            <a:r>
              <a:rPr lang="en-IE" sz="2400" dirty="0" smtClean="0"/>
              <a:t>Microsoft</a:t>
            </a:r>
            <a:endParaRPr lang="en-IE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400" dirty="0"/>
              <a:t>Industrialist, programmer, inventor, philanthropist </a:t>
            </a:r>
          </a:p>
        </p:txBody>
      </p:sp>
    </p:spTree>
    <p:extLst>
      <p:ext uri="{BB962C8B-B14F-4D97-AF65-F5344CB8AC3E}">
        <p14:creationId xmlns:p14="http://schemas.microsoft.com/office/powerpoint/2010/main" val="58907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The Road to Windows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/>
              <a:t>Co-founded Microsoft with Paul Allen</a:t>
            </a:r>
          </a:p>
          <a:p>
            <a:r>
              <a:rPr lang="en-IE" dirty="0"/>
              <a:t>Programmed MITS’s(Micro Instrumentation and Telemetry Systems) BASIC microcomputer (first project)</a:t>
            </a:r>
          </a:p>
          <a:p>
            <a:r>
              <a:rPr lang="en-IE" dirty="0"/>
              <a:t>Sourced an operating system (86-DOS/QDOS) for IBM during their partnership</a:t>
            </a:r>
          </a:p>
          <a:p>
            <a:r>
              <a:rPr lang="en-IE" dirty="0"/>
              <a:t>Sold the OS (renamed MS-OS) to multiple other companies, growing in fame and influence</a:t>
            </a:r>
          </a:p>
          <a:p>
            <a:r>
              <a:rPr lang="en-IE" dirty="0"/>
              <a:t>Launched Windows in 1985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551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/>
              <a:t>The </a:t>
            </a:r>
            <a:r>
              <a:rPr lang="en-IE" sz="3600" b="1" dirty="0"/>
              <a:t>Philanthropy</a:t>
            </a:r>
            <a:r>
              <a:rPr lang="en-IE" sz="3600" dirty="0"/>
              <a:t> </a:t>
            </a:r>
            <a:r>
              <a:rPr lang="en-IE" sz="3600" b="1" dirty="0" smtClean="0"/>
              <a:t>of Bill Gates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9367"/>
            <a:ext cx="10018713" cy="4371833"/>
          </a:xfrm>
        </p:spPr>
        <p:txBody>
          <a:bodyPr anchor="t"/>
          <a:lstStyle/>
          <a:p>
            <a:r>
              <a:rPr lang="en-IE" dirty="0"/>
              <a:t>Been incredibly generous and influential in a charity sense</a:t>
            </a:r>
          </a:p>
          <a:p>
            <a:r>
              <a:rPr lang="en-IE" dirty="0"/>
              <a:t>In 1994, Sold part of his stock and created the ‘William H. Gates Foundation’</a:t>
            </a:r>
          </a:p>
          <a:p>
            <a:r>
              <a:rPr lang="en-IE" dirty="0"/>
              <a:t>In 2000, Bill and Melinda Gates joined 3 family foundations to create the ‘Bill &amp; Melinda Gates Foundation’</a:t>
            </a:r>
          </a:p>
          <a:p>
            <a:r>
              <a:rPr lang="en-IE" dirty="0"/>
              <a:t>Is the world’s wealthiest charitable foundation</a:t>
            </a:r>
          </a:p>
          <a:p>
            <a:r>
              <a:rPr lang="en-IE" dirty="0"/>
              <a:t>Bill and Melinda are the second most </a:t>
            </a:r>
            <a:r>
              <a:rPr lang="en-IE" dirty="0" smtClean="0"/>
              <a:t>generous philanthropists </a:t>
            </a:r>
            <a:r>
              <a:rPr lang="en-IE" dirty="0"/>
              <a:t>in America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589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855452" y="347773"/>
            <a:ext cx="8939285" cy="6125002"/>
            <a:chOff x="2238232" y="50593"/>
            <a:chExt cx="8939285" cy="6125002"/>
          </a:xfrm>
        </p:grpSpPr>
        <p:grpSp>
          <p:nvGrpSpPr>
            <p:cNvPr id="16" name="Group 15"/>
            <p:cNvGrpSpPr/>
            <p:nvPr/>
          </p:nvGrpSpPr>
          <p:grpSpPr>
            <a:xfrm>
              <a:off x="2238232" y="50593"/>
              <a:ext cx="8939285" cy="4608038"/>
              <a:chOff x="-1" y="-22390"/>
              <a:chExt cx="11692672" cy="6316453"/>
            </a:xfrm>
          </p:grpSpPr>
          <p:pic>
            <p:nvPicPr>
              <p:cNvPr id="5" name="Picture 4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101754"/>
                <a:ext cx="3942473" cy="21017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" name="Picture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2472" y="2090561"/>
                <a:ext cx="3942473" cy="210175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4946" y="2101752"/>
                <a:ext cx="3807725" cy="211295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4214702"/>
                <a:ext cx="3942473" cy="207936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2472" y="4192314"/>
                <a:ext cx="3942473" cy="209056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Picture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84945" y="4192314"/>
                <a:ext cx="3807726" cy="207936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" y="-22390"/>
                <a:ext cx="3942473" cy="21017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Picture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42472" y="-22390"/>
                <a:ext cx="3942473" cy="211295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Picture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4945" y="-22389"/>
                <a:ext cx="3807725" cy="2101753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7" name="Picture 16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238232" y="4642302"/>
              <a:ext cx="3014100" cy="153329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52332" y="4642303"/>
              <a:ext cx="3014100" cy="1533289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8266431" y="4642302"/>
              <a:ext cx="2911085" cy="153329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5069108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1500</TotalTime>
  <Words>823</Words>
  <Application>Microsoft Office PowerPoint</Application>
  <PresentationFormat>Custom</PresentationFormat>
  <Paragraphs>141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HDOfficeLightV0</vt:lpstr>
      <vt:lpstr>1_HDOfficeLightV0</vt:lpstr>
      <vt:lpstr>Parallax</vt:lpstr>
      <vt:lpstr>Windows OS</vt:lpstr>
      <vt:lpstr>Table of Contents</vt:lpstr>
      <vt:lpstr>Introduction </vt:lpstr>
      <vt:lpstr>Advantages of Windows OS</vt:lpstr>
      <vt:lpstr>Disadvantages of Windows OS</vt:lpstr>
      <vt:lpstr>William Henry “Bill” Gates III</vt:lpstr>
      <vt:lpstr>The Road to Windows</vt:lpstr>
      <vt:lpstr>The Philanthropy of Bill Gates</vt:lpstr>
      <vt:lpstr>PowerPoint Presentation</vt:lpstr>
      <vt:lpstr>Windows 8 &amp; 8.1</vt:lpstr>
      <vt:lpstr>PowerPoint Presentation</vt:lpstr>
      <vt:lpstr>Windows Architecture Overview</vt:lpstr>
      <vt:lpstr>User Mode</vt:lpstr>
      <vt:lpstr>Kernel Mode</vt:lpstr>
      <vt:lpstr>Future of Windows</vt:lpstr>
      <vt:lpstr>Windows 10 (Beta March 2015)</vt:lpstr>
      <vt:lpstr>Windows 10</vt:lpstr>
      <vt:lpstr>Windows 10</vt:lpstr>
      <vt:lpstr>Microsoft Surface</vt:lpstr>
      <vt:lpstr>Windows Phone </vt:lpstr>
      <vt:lpstr>Xbox One</vt:lpstr>
      <vt:lpstr>Xbox and Windows Integration</vt:lpstr>
      <vt:lpstr>Cortana</vt:lpstr>
      <vt:lpstr>Conclusion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OS</dc:title>
  <dc:creator>Ross Murphy</dc:creator>
  <cp:lastModifiedBy>Oliver Zimmerman</cp:lastModifiedBy>
  <cp:revision>26</cp:revision>
  <dcterms:created xsi:type="dcterms:W3CDTF">2015-03-12T16:59:28Z</dcterms:created>
  <dcterms:modified xsi:type="dcterms:W3CDTF">2015-04-14T11:58:26Z</dcterms:modified>
</cp:coreProperties>
</file>