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2"/>
  </p:notesMasterIdLst>
  <p:sldIdLst>
    <p:sldId id="256" r:id="rId2"/>
    <p:sldId id="371" r:id="rId3"/>
    <p:sldId id="378" r:id="rId4"/>
    <p:sldId id="373" r:id="rId5"/>
    <p:sldId id="375" r:id="rId6"/>
    <p:sldId id="374" r:id="rId7"/>
    <p:sldId id="379" r:id="rId8"/>
    <p:sldId id="380" r:id="rId9"/>
    <p:sldId id="376" r:id="rId10"/>
    <p:sldId id="377" r:id="rId11"/>
    <p:sldId id="402" r:id="rId12"/>
    <p:sldId id="401" r:id="rId13"/>
    <p:sldId id="445" r:id="rId14"/>
    <p:sldId id="446" r:id="rId15"/>
    <p:sldId id="383" r:id="rId16"/>
    <p:sldId id="381" r:id="rId17"/>
    <p:sldId id="382" r:id="rId18"/>
    <p:sldId id="384" r:id="rId19"/>
    <p:sldId id="385" r:id="rId20"/>
    <p:sldId id="386" r:id="rId21"/>
    <p:sldId id="387" r:id="rId22"/>
    <p:sldId id="395" r:id="rId23"/>
    <p:sldId id="399" r:id="rId24"/>
    <p:sldId id="393" r:id="rId25"/>
    <p:sldId id="400" r:id="rId26"/>
    <p:sldId id="403" r:id="rId27"/>
    <p:sldId id="410" r:id="rId28"/>
    <p:sldId id="413" r:id="rId29"/>
    <p:sldId id="406" r:id="rId30"/>
    <p:sldId id="407" r:id="rId31"/>
    <p:sldId id="408" r:id="rId32"/>
    <p:sldId id="409" r:id="rId33"/>
    <p:sldId id="411" r:id="rId34"/>
    <p:sldId id="412" r:id="rId35"/>
    <p:sldId id="414" r:id="rId36"/>
    <p:sldId id="415" r:id="rId37"/>
    <p:sldId id="416" r:id="rId38"/>
    <p:sldId id="420" r:id="rId39"/>
    <p:sldId id="421" r:id="rId40"/>
    <p:sldId id="418" r:id="rId41"/>
    <p:sldId id="419" r:id="rId42"/>
    <p:sldId id="422" r:id="rId43"/>
    <p:sldId id="423" r:id="rId44"/>
    <p:sldId id="424" r:id="rId45"/>
    <p:sldId id="438" r:id="rId46"/>
    <p:sldId id="428" r:id="rId47"/>
    <p:sldId id="433" r:id="rId48"/>
    <p:sldId id="426" r:id="rId49"/>
    <p:sldId id="429" r:id="rId50"/>
    <p:sldId id="434" r:id="rId51"/>
    <p:sldId id="430" r:id="rId52"/>
    <p:sldId id="435" r:id="rId53"/>
    <p:sldId id="431" r:id="rId54"/>
    <p:sldId id="432" r:id="rId55"/>
    <p:sldId id="436" r:id="rId56"/>
    <p:sldId id="437" r:id="rId57"/>
    <p:sldId id="425" r:id="rId58"/>
    <p:sldId id="439" r:id="rId59"/>
    <p:sldId id="440" r:id="rId60"/>
    <p:sldId id="441" r:id="rId61"/>
    <p:sldId id="442" r:id="rId62"/>
    <p:sldId id="443" r:id="rId63"/>
    <p:sldId id="444" r:id="rId64"/>
    <p:sldId id="447" r:id="rId65"/>
    <p:sldId id="448" r:id="rId66"/>
    <p:sldId id="449" r:id="rId67"/>
    <p:sldId id="450" r:id="rId68"/>
    <p:sldId id="451" r:id="rId69"/>
    <p:sldId id="452" r:id="rId70"/>
    <p:sldId id="453" r:id="rId71"/>
    <p:sldId id="454" r:id="rId72"/>
    <p:sldId id="478" r:id="rId73"/>
    <p:sldId id="456" r:id="rId74"/>
    <p:sldId id="455" r:id="rId75"/>
    <p:sldId id="457" r:id="rId76"/>
    <p:sldId id="458" r:id="rId77"/>
    <p:sldId id="459" r:id="rId78"/>
    <p:sldId id="465" r:id="rId79"/>
    <p:sldId id="464" r:id="rId80"/>
    <p:sldId id="469" r:id="rId81"/>
    <p:sldId id="462" r:id="rId82"/>
    <p:sldId id="466" r:id="rId83"/>
    <p:sldId id="470" r:id="rId84"/>
    <p:sldId id="472" r:id="rId85"/>
    <p:sldId id="475" r:id="rId86"/>
    <p:sldId id="467" r:id="rId87"/>
    <p:sldId id="473" r:id="rId88"/>
    <p:sldId id="468" r:id="rId89"/>
    <p:sldId id="476" r:id="rId90"/>
    <p:sldId id="477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FFFFCC"/>
    <a:srgbClr val="C49500"/>
    <a:srgbClr val="993366"/>
    <a:srgbClr val="FF0066"/>
    <a:srgbClr val="FF6600"/>
    <a:srgbClr val="E114E6"/>
    <a:srgbClr val="B5E9F4"/>
    <a:srgbClr val="8C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C5812-F25A-4D33-A0D7-EB4357A8E2B7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65A0A-D293-4793-973F-502017F190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246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149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149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149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149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149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7C9C-4760-45F1-84CC-7009737AD252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7C9C-4760-45F1-84CC-7009737AD252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7C9C-4760-45F1-84CC-7009737AD252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7C9C-4760-45F1-84CC-7009737AD252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7C9C-4760-45F1-84CC-7009737AD252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7C9C-4760-45F1-84CC-7009737AD252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7C9C-4760-45F1-84CC-7009737AD252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7C9C-4760-45F1-84CC-7009737AD252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117C9C-4760-45F1-84CC-7009737AD252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15/03/2017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r>
              <a:rPr lang="en-IE" sz="4000" dirty="0" smtClean="0"/>
              <a:t>Memory Management</a:t>
            </a:r>
            <a:endParaRPr lang="en-I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5520"/>
            <a:ext cx="7772400" cy="1199704"/>
          </a:xfrm>
        </p:spPr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42367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303"/>
            <a:ext cx="7488832" cy="59910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Secondary Memory</a:t>
            </a:r>
            <a:br>
              <a:rPr lang="en-IE" dirty="0" smtClean="0"/>
            </a:br>
            <a:r>
              <a:rPr lang="en-IE" dirty="0" smtClean="0"/>
              <a:t>(Hard Disk)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40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7544" y="1700808"/>
            <a:ext cx="8712968" cy="4032448"/>
            <a:chOff x="467544" y="1700808"/>
            <a:chExt cx="8712968" cy="4032448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1700808"/>
              <a:ext cx="8358366" cy="4032448"/>
              <a:chOff x="0" y="2114472"/>
              <a:chExt cx="8030052" cy="311472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48419"/>
                <a:ext cx="5868940" cy="258078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538">
                <a:off x="5370290" y="2114472"/>
                <a:ext cx="2161034" cy="160291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76256" y="2491891"/>
                <a:ext cx="1153796" cy="23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400" b="1" dirty="0" smtClean="0">
                    <a:latin typeface="Arial Rounded MT Bold" panose="020F0704030504030204" pitchFamily="34" charset="0"/>
                  </a:rPr>
                  <a:t>HARD DISK</a:t>
                </a:r>
                <a:endParaRPr lang="en-IE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968110">
                <a:off x="3066064" y="3858494"/>
                <a:ext cx="432000" cy="10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230853">
                <a:off x="2996483" y="3764711"/>
                <a:ext cx="921292" cy="1052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68110">
                <a:off x="4864009" y="3302891"/>
                <a:ext cx="1146656" cy="1280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930461">
                <a:off x="5485263" y="3122730"/>
                <a:ext cx="1000951" cy="147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83053" y="3824627"/>
              <a:ext cx="1365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(MAIN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28511" y="2420888"/>
              <a:ext cx="145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(SECONDARY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 rot="14593067">
            <a:off x="1855796" y="4116183"/>
            <a:ext cx="360040" cy="288032"/>
          </a:xfrm>
          <a:prstGeom prst="parallelogram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766057" y="453683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2</a:t>
            </a:r>
            <a:endParaRPr lang="en-IE" b="1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3491716"/>
            <a:ext cx="104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CACHE 1</a:t>
            </a:r>
            <a:endParaRPr lang="en-IE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35816" y="3814823"/>
            <a:ext cx="139648" cy="445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7544" y="1700808"/>
            <a:ext cx="8712968" cy="4032448"/>
            <a:chOff x="467544" y="1700808"/>
            <a:chExt cx="8712968" cy="4032448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1700808"/>
              <a:ext cx="8358366" cy="4032448"/>
              <a:chOff x="0" y="2114472"/>
              <a:chExt cx="8030052" cy="311472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48419"/>
                <a:ext cx="5868940" cy="258078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538">
                <a:off x="5370290" y="2114472"/>
                <a:ext cx="2161034" cy="160291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76256" y="2491891"/>
                <a:ext cx="1153796" cy="23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400" b="1" dirty="0" smtClean="0">
                    <a:latin typeface="Arial Rounded MT Bold" panose="020F0704030504030204" pitchFamily="34" charset="0"/>
                  </a:rPr>
                  <a:t>HARD DISK</a:t>
                </a:r>
                <a:endParaRPr lang="en-IE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968110">
                <a:off x="3066064" y="3858494"/>
                <a:ext cx="432000" cy="10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230853">
                <a:off x="2996483" y="3764711"/>
                <a:ext cx="921292" cy="1052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68110">
                <a:off x="4864009" y="3302891"/>
                <a:ext cx="1146656" cy="1280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930461">
                <a:off x="5485263" y="3122730"/>
                <a:ext cx="1000951" cy="147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83053" y="3824627"/>
              <a:ext cx="1365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(MAIN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28511" y="2420888"/>
              <a:ext cx="145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(SECONDARY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 rot="14593067">
            <a:off x="1855796" y="4116183"/>
            <a:ext cx="360040" cy="288032"/>
          </a:xfrm>
          <a:prstGeom prst="parallelogram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766057" y="453683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2</a:t>
            </a:r>
            <a:endParaRPr lang="en-IE" b="1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3491716"/>
            <a:ext cx="104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CACHE 1</a:t>
            </a:r>
            <a:endParaRPr lang="en-IE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35816" y="3814823"/>
            <a:ext cx="139648" cy="445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17508" y="4869160"/>
            <a:ext cx="381484" cy="592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4437112"/>
            <a:ext cx="463925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3848" y="52292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latin typeface="Arial Black" panose="020B0A04020102020204" pitchFamily="34" charset="0"/>
              </a:rPr>
              <a:t>10</a:t>
            </a:r>
            <a:r>
              <a:rPr lang="en-IE" sz="2000" b="1" baseline="30000" dirty="0">
                <a:latin typeface="Arial Black" panose="020B0A04020102020204" pitchFamily="34" charset="0"/>
              </a:rPr>
              <a:t>1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698992" y="5157192"/>
            <a:ext cx="1184805" cy="304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9512" y="1499095"/>
            <a:ext cx="6037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/>
              <a:t>Approximate number of clock cycles to access </a:t>
            </a:r>
          </a:p>
          <a:p>
            <a:r>
              <a:rPr lang="en-IE" sz="2000" dirty="0"/>
              <a:t>t</a:t>
            </a:r>
            <a:r>
              <a:rPr lang="en-IE" sz="2000" dirty="0" smtClean="0"/>
              <a:t>he various elements of the memory hierarchy.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0632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7544" y="1700808"/>
            <a:ext cx="8712968" cy="4032448"/>
            <a:chOff x="467544" y="1700808"/>
            <a:chExt cx="8712968" cy="4032448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1700808"/>
              <a:ext cx="8358366" cy="4032448"/>
              <a:chOff x="0" y="2114472"/>
              <a:chExt cx="8030052" cy="311472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48419"/>
                <a:ext cx="5868940" cy="258078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538">
                <a:off x="5370290" y="2114472"/>
                <a:ext cx="2161034" cy="160291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76256" y="2491891"/>
                <a:ext cx="1153796" cy="23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400" b="1" dirty="0" smtClean="0">
                    <a:latin typeface="Arial Rounded MT Bold" panose="020F0704030504030204" pitchFamily="34" charset="0"/>
                  </a:rPr>
                  <a:t>HARD DISK</a:t>
                </a:r>
                <a:endParaRPr lang="en-IE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968110">
                <a:off x="3066064" y="3858494"/>
                <a:ext cx="432000" cy="10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230853">
                <a:off x="2996483" y="3764711"/>
                <a:ext cx="921292" cy="1052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68110">
                <a:off x="4864009" y="3302891"/>
                <a:ext cx="1146656" cy="1280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930461">
                <a:off x="5485263" y="3122730"/>
                <a:ext cx="1000951" cy="147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83053" y="3824627"/>
              <a:ext cx="1365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(MAIN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28511" y="2420888"/>
              <a:ext cx="145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(SECONDARY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 rot="14593067">
            <a:off x="1855796" y="4116183"/>
            <a:ext cx="360040" cy="288032"/>
          </a:xfrm>
          <a:prstGeom prst="parallelogram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766057" y="453683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2</a:t>
            </a:r>
            <a:endParaRPr lang="en-IE" b="1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3491716"/>
            <a:ext cx="104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CACHE 1</a:t>
            </a:r>
            <a:endParaRPr lang="en-IE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35816" y="3814823"/>
            <a:ext cx="139648" cy="445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17508" y="4869160"/>
            <a:ext cx="598308" cy="9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4437112"/>
            <a:ext cx="463925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32040" y="3898050"/>
            <a:ext cx="753123" cy="1213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915816" y="5111937"/>
            <a:ext cx="2769347" cy="728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3848" y="52292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latin typeface="Arial Black" panose="020B0A04020102020204" pitchFamily="34" charset="0"/>
              </a:rPr>
              <a:t>10</a:t>
            </a:r>
            <a:r>
              <a:rPr lang="en-IE" sz="2000" b="1" baseline="30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3968" y="540515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Arial Black" panose="020B0A04020102020204" pitchFamily="34" charset="0"/>
              </a:rPr>
              <a:t>10</a:t>
            </a:r>
            <a:r>
              <a:rPr lang="en-IE" sz="2000" b="1" baseline="30000" dirty="0" smtClean="0">
                <a:latin typeface="Arial Black" panose="020B0A04020102020204" pitchFamily="34" charset="0"/>
              </a:rPr>
              <a:t>3</a:t>
            </a:r>
            <a:endParaRPr lang="en-IE" sz="2000" b="1" baseline="30000" dirty="0">
              <a:latin typeface="Arial Black" panose="020B0A040201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698992" y="5157192"/>
            <a:ext cx="1184805" cy="304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9512" y="1499095"/>
            <a:ext cx="6037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/>
              <a:t>Approximate number of clock cycles to access </a:t>
            </a:r>
          </a:p>
          <a:p>
            <a:r>
              <a:rPr lang="en-IE" sz="2000" dirty="0"/>
              <a:t>t</a:t>
            </a:r>
            <a:r>
              <a:rPr lang="en-IE" sz="2000" dirty="0" smtClean="0"/>
              <a:t>he various elements of the memory hierarchy.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6198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7544" y="1700808"/>
            <a:ext cx="8712968" cy="4032448"/>
            <a:chOff x="467544" y="1700808"/>
            <a:chExt cx="8712968" cy="4032448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1700808"/>
              <a:ext cx="8358366" cy="4032448"/>
              <a:chOff x="0" y="2114472"/>
              <a:chExt cx="8030052" cy="311472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48419"/>
                <a:ext cx="5868940" cy="258078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538">
                <a:off x="5370290" y="2114472"/>
                <a:ext cx="2161034" cy="160291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76256" y="2491891"/>
                <a:ext cx="1153796" cy="23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400" b="1" dirty="0" smtClean="0">
                    <a:latin typeface="Arial Rounded MT Bold" panose="020F0704030504030204" pitchFamily="34" charset="0"/>
                  </a:rPr>
                  <a:t>HARD DISK</a:t>
                </a:r>
                <a:endParaRPr lang="en-IE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968110">
                <a:off x="3066064" y="3858494"/>
                <a:ext cx="432000" cy="10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230853">
                <a:off x="2996483" y="3764711"/>
                <a:ext cx="921292" cy="1052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68110">
                <a:off x="4864009" y="3302891"/>
                <a:ext cx="1146656" cy="1280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930461">
                <a:off x="5485263" y="3122730"/>
                <a:ext cx="1000951" cy="147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83053" y="3824627"/>
              <a:ext cx="1365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(MAIN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28511" y="2420888"/>
              <a:ext cx="145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(SECONDARY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 rot="14593067">
            <a:off x="1855796" y="4116183"/>
            <a:ext cx="360040" cy="288032"/>
          </a:xfrm>
          <a:prstGeom prst="parallelogram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766057" y="453683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2</a:t>
            </a:r>
            <a:endParaRPr lang="en-IE" b="1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3491716"/>
            <a:ext cx="104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CACHE 1</a:t>
            </a:r>
            <a:endParaRPr lang="en-IE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35816" y="3814823"/>
            <a:ext cx="139648" cy="445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17508" y="4869160"/>
            <a:ext cx="886340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4437112"/>
            <a:ext cx="463925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32040" y="3898050"/>
            <a:ext cx="753123" cy="1213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915816" y="5111937"/>
            <a:ext cx="2769347" cy="728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07309" y="3212976"/>
            <a:ext cx="1041155" cy="165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3848" y="52292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latin typeface="Arial Black" panose="020B0A04020102020204" pitchFamily="34" charset="0"/>
              </a:rPr>
              <a:t>10</a:t>
            </a:r>
            <a:r>
              <a:rPr lang="en-IE" sz="2000" b="1" baseline="30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3968" y="540515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Arial Black" panose="020B0A04020102020204" pitchFamily="34" charset="0"/>
              </a:rPr>
              <a:t>10</a:t>
            </a:r>
            <a:r>
              <a:rPr lang="en-IE" sz="2000" b="1" baseline="30000" dirty="0" smtClean="0">
                <a:latin typeface="Arial Black" panose="020B0A04020102020204" pitchFamily="34" charset="0"/>
              </a:rPr>
              <a:t>3</a:t>
            </a:r>
            <a:endParaRPr lang="en-IE" sz="2000" b="1" baseline="30000" dirty="0"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2120" y="5621178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Arial Black" panose="020B0A04020102020204" pitchFamily="34" charset="0"/>
              </a:rPr>
              <a:t>10</a:t>
            </a:r>
            <a:r>
              <a:rPr lang="en-IE" sz="2000" b="1" baseline="30000" dirty="0" smtClean="0">
                <a:latin typeface="Arial Black" panose="020B0A04020102020204" pitchFamily="34" charset="0"/>
              </a:rPr>
              <a:t>7</a:t>
            </a:r>
            <a:endParaRPr lang="en-IE" sz="2000" b="1" baseline="30000" dirty="0">
              <a:latin typeface="Arial Black" panose="020B0A040201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698992" y="5157192"/>
            <a:ext cx="1184805" cy="304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170805" y="4869160"/>
            <a:ext cx="5544000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9512" y="1499095"/>
            <a:ext cx="6037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/>
              <a:t>Approximate number of clock cycles to access </a:t>
            </a:r>
          </a:p>
          <a:p>
            <a:r>
              <a:rPr lang="en-IE" sz="2000" dirty="0"/>
              <a:t>t</a:t>
            </a:r>
            <a:r>
              <a:rPr lang="en-IE" sz="2000" dirty="0" smtClean="0"/>
              <a:t>he various elements of the memory hierarchy.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6198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Let’s consider an operating system model with a single user, and how they use memory.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77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Single-User System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5580112" y="1556792"/>
            <a:ext cx="2304256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Single-User System</a:t>
            </a:r>
          </a:p>
        </p:txBody>
      </p:sp>
      <p:sp>
        <p:nvSpPr>
          <p:cNvPr id="4" name="Right Brace 3"/>
          <p:cNvSpPr/>
          <p:nvPr/>
        </p:nvSpPr>
        <p:spPr>
          <a:xfrm>
            <a:off x="8028384" y="1556792"/>
            <a:ext cx="360040" cy="403244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172400" y="3337828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200K</a:t>
            </a:r>
          </a:p>
          <a:p>
            <a:r>
              <a:rPr lang="en-IE" sz="1400" dirty="0" smtClean="0"/>
              <a:t>available</a:t>
            </a:r>
            <a:endParaRPr lang="en-IE" sz="1400" dirty="0"/>
          </a:p>
        </p:txBody>
      </p:sp>
      <p:sp>
        <p:nvSpPr>
          <p:cNvPr id="6" name="Rectangle 5"/>
          <p:cNvSpPr/>
          <p:nvPr/>
        </p:nvSpPr>
        <p:spPr>
          <a:xfrm>
            <a:off x="5580112" y="1556792"/>
            <a:ext cx="2304256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I create a program: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Single-User System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028384" y="1556792"/>
            <a:ext cx="360040" cy="403244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8172400" y="3337828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200K</a:t>
            </a:r>
          </a:p>
          <a:p>
            <a:r>
              <a:rPr lang="en-IE" sz="1400" dirty="0" smtClean="0"/>
              <a:t>available</a:t>
            </a:r>
            <a:endParaRPr lang="en-IE" sz="1400" dirty="0"/>
          </a:p>
        </p:txBody>
      </p:sp>
      <p:sp>
        <p:nvSpPr>
          <p:cNvPr id="9" name="Rectangle 8"/>
          <p:cNvSpPr/>
          <p:nvPr/>
        </p:nvSpPr>
        <p:spPr>
          <a:xfrm>
            <a:off x="5580112" y="1556792"/>
            <a:ext cx="2304256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I create a program: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Single-User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1640" y="2348880"/>
            <a:ext cx="2304256" cy="1224136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8" name="Right Brace 7"/>
          <p:cNvSpPr/>
          <p:nvPr/>
        </p:nvSpPr>
        <p:spPr>
          <a:xfrm>
            <a:off x="8028384" y="1556792"/>
            <a:ext cx="360040" cy="403244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8172400" y="3337828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200K</a:t>
            </a:r>
          </a:p>
          <a:p>
            <a:r>
              <a:rPr lang="en-IE" sz="1400" dirty="0" smtClean="0"/>
              <a:t>available</a:t>
            </a:r>
            <a:endParaRPr lang="en-IE" sz="1400" dirty="0"/>
          </a:p>
        </p:txBody>
      </p:sp>
      <p:sp>
        <p:nvSpPr>
          <p:cNvPr id="10" name="Rectangle 9"/>
          <p:cNvSpPr/>
          <p:nvPr/>
        </p:nvSpPr>
        <p:spPr>
          <a:xfrm>
            <a:off x="5580112" y="1556792"/>
            <a:ext cx="2304256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80"/>
            <a:ext cx="9144000" cy="68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I create a program: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/>
              <a:t>t</a:t>
            </a:r>
            <a:r>
              <a:rPr lang="en-IE" dirty="0" smtClean="0"/>
              <a:t>o be processed, it has</a:t>
            </a:r>
          </a:p>
          <a:p>
            <a:pPr marL="109728" indent="0">
              <a:buNone/>
            </a:pPr>
            <a:r>
              <a:rPr lang="en-IE" dirty="0" smtClean="0"/>
              <a:t>   to be </a:t>
            </a:r>
            <a:r>
              <a:rPr lang="en-IE" dirty="0" smtClean="0"/>
              <a:t>written </a:t>
            </a:r>
            <a:r>
              <a:rPr lang="en-IE" dirty="0" smtClean="0"/>
              <a:t>entirely into</a:t>
            </a:r>
          </a:p>
          <a:p>
            <a:pPr marL="109728" indent="0">
              <a:buNone/>
            </a:pPr>
            <a:r>
              <a:rPr lang="en-IE" dirty="0"/>
              <a:t> </a:t>
            </a:r>
            <a:r>
              <a:rPr lang="en-IE" dirty="0" smtClean="0"/>
              <a:t>  Main Memory, in </a:t>
            </a:r>
          </a:p>
          <a:p>
            <a:pPr marL="109728" indent="0">
              <a:buNone/>
            </a:pPr>
            <a:r>
              <a:rPr lang="en-IE" dirty="0"/>
              <a:t> </a:t>
            </a:r>
            <a:r>
              <a:rPr lang="en-IE" dirty="0" smtClean="0"/>
              <a:t>  contiguous space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Single-User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1640" y="2348880"/>
            <a:ext cx="2304256" cy="1224136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8" name="Right Brace 7"/>
          <p:cNvSpPr/>
          <p:nvPr/>
        </p:nvSpPr>
        <p:spPr>
          <a:xfrm>
            <a:off x="8028384" y="1556792"/>
            <a:ext cx="360040" cy="403244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8172400" y="3337828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200K</a:t>
            </a:r>
          </a:p>
          <a:p>
            <a:r>
              <a:rPr lang="en-IE" sz="1400" dirty="0" smtClean="0"/>
              <a:t>available</a:t>
            </a:r>
            <a:endParaRPr lang="en-IE" sz="1400" dirty="0"/>
          </a:p>
        </p:txBody>
      </p:sp>
      <p:sp>
        <p:nvSpPr>
          <p:cNvPr id="10" name="Rectangle 9"/>
          <p:cNvSpPr/>
          <p:nvPr/>
        </p:nvSpPr>
        <p:spPr>
          <a:xfrm>
            <a:off x="5580112" y="1556792"/>
            <a:ext cx="2304256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Single-User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1556792"/>
            <a:ext cx="2304256" cy="1224136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8" name="Right Brace 7"/>
          <p:cNvSpPr/>
          <p:nvPr/>
        </p:nvSpPr>
        <p:spPr>
          <a:xfrm>
            <a:off x="8028384" y="1556792"/>
            <a:ext cx="360040" cy="403244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8172400" y="3337828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200K</a:t>
            </a:r>
          </a:p>
          <a:p>
            <a:r>
              <a:rPr lang="en-IE" sz="1400" dirty="0" smtClean="0"/>
              <a:t>available</a:t>
            </a:r>
            <a:endParaRPr lang="en-IE" sz="1400" dirty="0"/>
          </a:p>
        </p:txBody>
      </p:sp>
      <p:sp>
        <p:nvSpPr>
          <p:cNvPr id="10" name="Rectangle 9"/>
          <p:cNvSpPr/>
          <p:nvPr/>
        </p:nvSpPr>
        <p:spPr>
          <a:xfrm>
            <a:off x="5580112" y="1556792"/>
            <a:ext cx="2304256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the program is bigger: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Single-User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1988840"/>
            <a:ext cx="2304256" cy="4680520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8" name="Right Brace 7"/>
          <p:cNvSpPr/>
          <p:nvPr/>
        </p:nvSpPr>
        <p:spPr>
          <a:xfrm>
            <a:off x="8028384" y="1556792"/>
            <a:ext cx="360040" cy="403244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8172400" y="3337828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200K</a:t>
            </a:r>
          </a:p>
          <a:p>
            <a:r>
              <a:rPr lang="en-IE" sz="1400" dirty="0" smtClean="0"/>
              <a:t>available</a:t>
            </a:r>
            <a:endParaRPr lang="en-IE" sz="1400" dirty="0"/>
          </a:p>
        </p:txBody>
      </p:sp>
      <p:sp>
        <p:nvSpPr>
          <p:cNvPr id="10" name="Rectangle 9"/>
          <p:cNvSpPr/>
          <p:nvPr/>
        </p:nvSpPr>
        <p:spPr>
          <a:xfrm>
            <a:off x="5580112" y="1556792"/>
            <a:ext cx="2304256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it doesn’t fit in the </a:t>
            </a:r>
          </a:p>
          <a:p>
            <a:pPr marL="109728" indent="0">
              <a:buNone/>
            </a:pPr>
            <a:r>
              <a:rPr lang="en-IE" dirty="0"/>
              <a:t> </a:t>
            </a:r>
            <a:r>
              <a:rPr lang="en-IE" dirty="0" smtClean="0"/>
              <a:t> memory, it’s can’t be</a:t>
            </a:r>
          </a:p>
          <a:p>
            <a:pPr marL="109728" indent="0">
              <a:buNone/>
            </a:pPr>
            <a:r>
              <a:rPr lang="en-IE" dirty="0"/>
              <a:t> </a:t>
            </a:r>
            <a:r>
              <a:rPr lang="en-IE" dirty="0" smtClean="0"/>
              <a:t> processed.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Single-User System</a:t>
            </a:r>
          </a:p>
        </p:txBody>
      </p:sp>
      <p:sp>
        <p:nvSpPr>
          <p:cNvPr id="8" name="Right Brace 7"/>
          <p:cNvSpPr/>
          <p:nvPr/>
        </p:nvSpPr>
        <p:spPr>
          <a:xfrm>
            <a:off x="8028384" y="1556792"/>
            <a:ext cx="360040" cy="403244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8172400" y="3337828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200K</a:t>
            </a:r>
          </a:p>
          <a:p>
            <a:r>
              <a:rPr lang="en-IE" sz="1400" dirty="0" smtClean="0"/>
              <a:t>available</a:t>
            </a:r>
            <a:endParaRPr lang="en-IE" sz="1400" dirty="0"/>
          </a:p>
        </p:txBody>
      </p:sp>
      <p:sp>
        <p:nvSpPr>
          <p:cNvPr id="10" name="Rectangle 9"/>
          <p:cNvSpPr/>
          <p:nvPr/>
        </p:nvSpPr>
        <p:spPr>
          <a:xfrm>
            <a:off x="5580112" y="1556792"/>
            <a:ext cx="2304256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This is the limitation of all computers, if a program is too big, we have to do one of two things:</a:t>
            </a:r>
          </a:p>
          <a:p>
            <a:endParaRPr lang="en-IE" sz="2800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IE" sz="2800" dirty="0" smtClean="0"/>
              <a:t>Get more memory</a:t>
            </a:r>
          </a:p>
          <a:p>
            <a:pPr marL="880110" lvl="1" indent="-514350">
              <a:buFont typeface="+mj-lt"/>
              <a:buAutoNum type="arabicPeriod"/>
            </a:pPr>
            <a:endParaRPr lang="en-IE" sz="2800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IE" sz="2800" dirty="0" smtClean="0"/>
              <a:t>Make the program smaller</a:t>
            </a:r>
            <a:endParaRPr lang="en-I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79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5" y="3775185"/>
            <a:ext cx="8964488" cy="3068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Store first location of program in the base register (for memory protection);</a:t>
            </a:r>
          </a:p>
          <a:p>
            <a:pPr marL="109728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Program Counter to the first memory location;</a:t>
            </a:r>
          </a:p>
          <a:p>
            <a:pPr marL="109728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Read first instruction of program;</a:t>
            </a:r>
          </a:p>
          <a:p>
            <a:pPr marL="109728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I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last instruction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reached OR </a:t>
            </a:r>
            <a:r>
              <a:rPr lang="en-I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Program Counter is greater than Memory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Size)</a:t>
            </a:r>
          </a:p>
          <a:p>
            <a:pPr marL="109728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DO Increment the </a:t>
            </a:r>
            <a:r>
              <a:rPr lang="en-I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Counter;</a:t>
            </a:r>
          </a:p>
          <a:p>
            <a:pPr marL="109728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IF (last instruction reached)</a:t>
            </a:r>
          </a:p>
          <a:p>
            <a:pPr marL="109728" indent="0">
              <a:buNone/>
            </a:pPr>
            <a:r>
              <a:rPr lang="en-I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THEN Stop Loading Program;</a:t>
            </a:r>
          </a:p>
          <a:p>
            <a:pPr marL="109728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END IF;</a:t>
            </a:r>
          </a:p>
          <a:p>
            <a:pPr marL="109728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IF (Program Counter is greater than Memory Size)</a:t>
            </a:r>
          </a:p>
          <a:p>
            <a:pPr marL="109728" indent="0">
              <a:buNone/>
            </a:pPr>
            <a:r>
              <a:rPr lang="en-I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THEN Stop Loading Program;</a:t>
            </a:r>
          </a:p>
          <a:p>
            <a:pPr marL="109728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END IF;</a:t>
            </a:r>
          </a:p>
          <a:p>
            <a:pPr marL="109728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Load instruction into memory;</a:t>
            </a:r>
          </a:p>
          <a:p>
            <a:pPr marL="109728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Read next instruction of program;</a:t>
            </a:r>
          </a:p>
          <a:p>
            <a:pPr marL="109728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WHILE;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Algorithm for Single-User System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19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To allow more than one program to run at the same time, the memory is subdivided into </a:t>
            </a:r>
            <a:r>
              <a:rPr lang="en-IE" b="1" dirty="0" smtClean="0"/>
              <a:t>FIXED PARTITIONS</a:t>
            </a:r>
            <a:r>
              <a:rPr lang="en-IE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31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7026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1556792"/>
            <a:ext cx="2304256" cy="18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PARTITION 1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3357192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2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3815386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3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4265386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4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5173780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5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8172400" y="1556792"/>
            <a:ext cx="216024" cy="180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Brace 11"/>
          <p:cNvSpPr/>
          <p:nvPr/>
        </p:nvSpPr>
        <p:spPr>
          <a:xfrm>
            <a:off x="8172400" y="3356992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Brace 12"/>
          <p:cNvSpPr/>
          <p:nvPr/>
        </p:nvSpPr>
        <p:spPr>
          <a:xfrm>
            <a:off x="8172400" y="3789040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Brace 13"/>
          <p:cNvSpPr/>
          <p:nvPr/>
        </p:nvSpPr>
        <p:spPr>
          <a:xfrm>
            <a:off x="8172400" y="4293096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ight Brace 14"/>
          <p:cNvSpPr/>
          <p:nvPr/>
        </p:nvSpPr>
        <p:spPr>
          <a:xfrm>
            <a:off x="8172400" y="5212612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Left Brace 15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16416" y="229835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100K</a:t>
            </a:r>
            <a:endParaRPr lang="en-I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34504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5483" y="386104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8424" y="458112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388424" y="551723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</p:spTree>
    <p:extLst>
      <p:ext uri="{BB962C8B-B14F-4D97-AF65-F5344CB8AC3E}">
        <p14:creationId xmlns:p14="http://schemas.microsoft.com/office/powerpoint/2010/main" val="1383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This leaves us with less memory, but at least more than one user (and their user process) can be logged into the system at the same time.</a:t>
            </a:r>
          </a:p>
          <a:p>
            <a:r>
              <a:rPr lang="en-IE" dirty="0" smtClean="0"/>
              <a:t>If we want to adjust the size of the partitions we need to shut down the system, go into the boot login, and then restart.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</p:spTree>
    <p:extLst>
      <p:ext uri="{BB962C8B-B14F-4D97-AF65-F5344CB8AC3E}">
        <p14:creationId xmlns:p14="http://schemas.microsoft.com/office/powerpoint/2010/main" val="34725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7544" y="1700808"/>
            <a:ext cx="8712968" cy="4032448"/>
            <a:chOff x="467544" y="1700808"/>
            <a:chExt cx="8712968" cy="4032448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1700808"/>
              <a:ext cx="8358366" cy="4032448"/>
              <a:chOff x="0" y="2114472"/>
              <a:chExt cx="8030052" cy="311472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48419"/>
                <a:ext cx="5868940" cy="258078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538">
                <a:off x="5370290" y="2114472"/>
                <a:ext cx="2161034" cy="160291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76256" y="2491891"/>
                <a:ext cx="1153796" cy="23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400" b="1" dirty="0" smtClean="0">
                    <a:latin typeface="Arial Rounded MT Bold" panose="020F0704030504030204" pitchFamily="34" charset="0"/>
                  </a:rPr>
                  <a:t>HARD DISK</a:t>
                </a:r>
                <a:endParaRPr lang="en-IE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968110">
                <a:off x="3066064" y="3858494"/>
                <a:ext cx="432000" cy="10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230853">
                <a:off x="2996483" y="3764711"/>
                <a:ext cx="921292" cy="1052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68110">
                <a:off x="4864009" y="3302891"/>
                <a:ext cx="1146656" cy="1280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930461">
                <a:off x="5485263" y="3122730"/>
                <a:ext cx="1000951" cy="147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83053" y="3824627"/>
              <a:ext cx="1365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(MAIN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28511" y="2420888"/>
              <a:ext cx="145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(SECONDARY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 rot="14593067">
            <a:off x="1855796" y="4116183"/>
            <a:ext cx="360040" cy="288032"/>
          </a:xfrm>
          <a:prstGeom prst="parallelogram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766057" y="453683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2</a:t>
            </a:r>
            <a:endParaRPr lang="en-IE" b="1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3491716"/>
            <a:ext cx="104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CACHE 1</a:t>
            </a:r>
            <a:endParaRPr lang="en-IE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35816" y="3814823"/>
            <a:ext cx="139648" cy="445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5" y="3775185"/>
            <a:ext cx="8964488" cy="3068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(there are still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the queue)</a:t>
            </a:r>
          </a:p>
          <a:p>
            <a:pPr marL="109728" indent="0">
              <a:buNone/>
            </a:pP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 Determine the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program’s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requested memory size;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 &gt; Size of Largest Partition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THEN Reject the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program;</a:t>
            </a:r>
            <a:endParaRPr lang="en-IE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PRINT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“program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Rejected: Not Enough </a:t>
            </a: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emory”;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Exit; /* this iteration and get next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END IF;</a:t>
            </a:r>
          </a:p>
          <a:p>
            <a:pPr marL="109728" indent="0">
              <a:buNone/>
            </a:pP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I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MyCounter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:= 1;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WHILE (</a:t>
            </a:r>
            <a:r>
              <a:rPr lang="en-I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MyCounter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Number of Partitions in Memory)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DO IF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(program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 &gt; </a:t>
            </a:r>
            <a:r>
              <a:rPr lang="en-I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Memory_Partition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[Counter].Size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THEN </a:t>
            </a:r>
            <a:r>
              <a:rPr lang="en-I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MyCounter</a:t>
            </a: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 </a:t>
            </a:r>
            <a:r>
              <a:rPr lang="en-I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MyCounter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1; </a:t>
            </a:r>
            <a:endParaRPr lang="en-IE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ELSE </a:t>
            </a: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Memory_Partition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[Counter</a:t>
            </a: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Status == “FREE”;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THEN Load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I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Memory_Partition</a:t>
            </a: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[Counter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I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Memory_Partition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[Counter</a:t>
            </a: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].Status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 “BUSY”;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Exit</a:t>
            </a: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/* this iteration and get next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ELSE </a:t>
            </a:r>
            <a:r>
              <a:rPr lang="en-I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MyCounter</a:t>
            </a: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I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MyCounter</a:t>
            </a: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END IF;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END WHILE;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No partition available; </a:t>
            </a:r>
          </a:p>
          <a:p>
            <a:pPr marL="109728" indent="0">
              <a:buNone/>
            </a:pPr>
            <a:r>
              <a:rPr lang="en-I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put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waiting queue;</a:t>
            </a:r>
          </a:p>
          <a:p>
            <a:pPr marL="109728" indent="0">
              <a:buNone/>
            </a:pP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WHILE;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Algorithm for Fixed Partitions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69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To make this work, the Memory manager needs to keep a Partition Table to remember the status of all the partitions.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</p:spTree>
    <p:extLst>
      <p:ext uri="{BB962C8B-B14F-4D97-AF65-F5344CB8AC3E}">
        <p14:creationId xmlns:p14="http://schemas.microsoft.com/office/powerpoint/2010/main" val="8587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To make this work, the Memory manager needs to keep a Partition Table to remember the status of all the partitions.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</a:t>
            </a:r>
            <a:r>
              <a:rPr lang="en-IE" dirty="0" smtClean="0"/>
              <a:t>Partitions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34904"/>
              </p:ext>
            </p:extLst>
          </p:nvPr>
        </p:nvGraphicFramePr>
        <p:xfrm>
          <a:off x="395536" y="2966081"/>
          <a:ext cx="8496944" cy="3487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296"/>
                <a:gridCol w="1639762"/>
                <a:gridCol w="1714296"/>
                <a:gridCol w="1863365"/>
                <a:gridCol w="1565225"/>
              </a:tblGrid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Partition Number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Partition Size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Memory</a:t>
                      </a:r>
                      <a:r>
                        <a:rPr lang="en-IE" sz="2400" b="1" baseline="0" dirty="0" smtClean="0">
                          <a:solidFill>
                            <a:schemeClr val="bg1"/>
                          </a:solidFill>
                        </a:rPr>
                        <a:t> Address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Access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Partition</a:t>
                      </a:r>
                      <a:r>
                        <a:rPr lang="en-IE" sz="2400" b="1" baseline="0" dirty="0" smtClean="0">
                          <a:solidFill>
                            <a:schemeClr val="bg1"/>
                          </a:solidFill>
                        </a:rPr>
                        <a:t> Status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1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100K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200K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Program1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BUSY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2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25K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300K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Program4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BUSY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3</a:t>
                      </a:r>
                      <a:endParaRPr lang="en-I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25K</a:t>
                      </a:r>
                      <a:endParaRPr lang="en-I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325K</a:t>
                      </a:r>
                      <a:endParaRPr lang="en-I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FREE</a:t>
                      </a:r>
                      <a:endParaRPr lang="en-IE" sz="2400" b="1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4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50K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350K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Program2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BUSY</a:t>
                      </a:r>
                      <a:endParaRPr lang="en-IE" sz="2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5</a:t>
                      </a:r>
                      <a:endParaRPr lang="en-IE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50K</a:t>
                      </a:r>
                      <a:endParaRPr lang="en-IE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400K</a:t>
                      </a:r>
                      <a:endParaRPr lang="en-IE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FREE</a:t>
                      </a:r>
                      <a:endParaRPr lang="en-IE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7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Which looks like this in memory: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</p:spTree>
    <p:extLst>
      <p:ext uri="{BB962C8B-B14F-4D97-AF65-F5344CB8AC3E}">
        <p14:creationId xmlns:p14="http://schemas.microsoft.com/office/powerpoint/2010/main" val="6635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Which looks like this in memory: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304256" cy="18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PARTITION 1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3357192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2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3815386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3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4265386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4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5173780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5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172400" y="1556792"/>
            <a:ext cx="216024" cy="180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ight Brace 10"/>
          <p:cNvSpPr/>
          <p:nvPr/>
        </p:nvSpPr>
        <p:spPr>
          <a:xfrm>
            <a:off x="8172400" y="3356992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Brace 11"/>
          <p:cNvSpPr/>
          <p:nvPr/>
        </p:nvSpPr>
        <p:spPr>
          <a:xfrm>
            <a:off x="8172400" y="3789040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Brace 12"/>
          <p:cNvSpPr/>
          <p:nvPr/>
        </p:nvSpPr>
        <p:spPr>
          <a:xfrm>
            <a:off x="8172400" y="4293096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Brace 13"/>
          <p:cNvSpPr/>
          <p:nvPr/>
        </p:nvSpPr>
        <p:spPr>
          <a:xfrm>
            <a:off x="8172400" y="5212612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16416" y="229835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100K</a:t>
            </a:r>
            <a:endParaRPr lang="en-IE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8424" y="34504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5483" y="386104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8424" y="458112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8424" y="551723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</p:spTree>
    <p:extLst>
      <p:ext uri="{BB962C8B-B14F-4D97-AF65-F5344CB8AC3E}">
        <p14:creationId xmlns:p14="http://schemas.microsoft.com/office/powerpoint/2010/main" val="9302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</p:spTree>
    <p:extLst>
      <p:ext uri="{BB962C8B-B14F-4D97-AF65-F5344CB8AC3E}">
        <p14:creationId xmlns:p14="http://schemas.microsoft.com/office/powerpoint/2010/main" val="38638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304256" cy="18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PARTITION 1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3357192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2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3815386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3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4265386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4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5173780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5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172400" y="1556792"/>
            <a:ext cx="216024" cy="180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ight Brace 10"/>
          <p:cNvSpPr/>
          <p:nvPr/>
        </p:nvSpPr>
        <p:spPr>
          <a:xfrm>
            <a:off x="8172400" y="3356992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Brace 11"/>
          <p:cNvSpPr/>
          <p:nvPr/>
        </p:nvSpPr>
        <p:spPr>
          <a:xfrm>
            <a:off x="8172400" y="3789040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Brace 12"/>
          <p:cNvSpPr/>
          <p:nvPr/>
        </p:nvSpPr>
        <p:spPr>
          <a:xfrm>
            <a:off x="8172400" y="4293096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Brace 13"/>
          <p:cNvSpPr/>
          <p:nvPr/>
        </p:nvSpPr>
        <p:spPr>
          <a:xfrm>
            <a:off x="8172400" y="5212612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8316416" y="229835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100K</a:t>
            </a:r>
            <a:endParaRPr lang="en-IE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34504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5483" y="386104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458112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8424" y="551723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1538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304256" cy="18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PARTITION 1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3357192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2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3815386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3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4265386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4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5173780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5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172400" y="1556792"/>
            <a:ext cx="216024" cy="180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ight Brace 10"/>
          <p:cNvSpPr/>
          <p:nvPr/>
        </p:nvSpPr>
        <p:spPr>
          <a:xfrm>
            <a:off x="8172400" y="3356992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Brace 11"/>
          <p:cNvSpPr/>
          <p:nvPr/>
        </p:nvSpPr>
        <p:spPr>
          <a:xfrm>
            <a:off x="8172400" y="3789040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Brace 12"/>
          <p:cNvSpPr/>
          <p:nvPr/>
        </p:nvSpPr>
        <p:spPr>
          <a:xfrm>
            <a:off x="8172400" y="4293096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Brace 13"/>
          <p:cNvSpPr/>
          <p:nvPr/>
        </p:nvSpPr>
        <p:spPr>
          <a:xfrm>
            <a:off x="8172400" y="5212612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8316416" y="229835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100K</a:t>
            </a:r>
            <a:endParaRPr lang="en-IE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34504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5483" y="386104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458112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8424" y="551723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7312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304256" cy="18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PARTITION 1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3357192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2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3815386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3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4265386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4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5173780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5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172400" y="1556792"/>
            <a:ext cx="216024" cy="180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ight Brace 10"/>
          <p:cNvSpPr/>
          <p:nvPr/>
        </p:nvSpPr>
        <p:spPr>
          <a:xfrm>
            <a:off x="8172400" y="3356992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Brace 11"/>
          <p:cNvSpPr/>
          <p:nvPr/>
        </p:nvSpPr>
        <p:spPr>
          <a:xfrm>
            <a:off x="8172400" y="3789040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Brace 12"/>
          <p:cNvSpPr/>
          <p:nvPr/>
        </p:nvSpPr>
        <p:spPr>
          <a:xfrm>
            <a:off x="8172400" y="4293096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Brace 13"/>
          <p:cNvSpPr/>
          <p:nvPr/>
        </p:nvSpPr>
        <p:spPr>
          <a:xfrm>
            <a:off x="8172400" y="5212612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8316416" y="229835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100K</a:t>
            </a:r>
            <a:endParaRPr lang="en-IE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34504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5483" y="386104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458112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8424" y="551723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5580112" y="3356992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9880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304256" cy="18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PARTITION 1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3357192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2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3815386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3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4265386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4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5173780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5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172400" y="1556792"/>
            <a:ext cx="216024" cy="180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ight Brace 10"/>
          <p:cNvSpPr/>
          <p:nvPr/>
        </p:nvSpPr>
        <p:spPr>
          <a:xfrm>
            <a:off x="8172400" y="3356992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Brace 11"/>
          <p:cNvSpPr/>
          <p:nvPr/>
        </p:nvSpPr>
        <p:spPr>
          <a:xfrm>
            <a:off x="8172400" y="3789040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Brace 12"/>
          <p:cNvSpPr/>
          <p:nvPr/>
        </p:nvSpPr>
        <p:spPr>
          <a:xfrm>
            <a:off x="8172400" y="4293096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Brace 13"/>
          <p:cNvSpPr/>
          <p:nvPr/>
        </p:nvSpPr>
        <p:spPr>
          <a:xfrm>
            <a:off x="8172400" y="5212612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8316416" y="229835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100K</a:t>
            </a:r>
            <a:endParaRPr lang="en-IE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34504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5483" y="386104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458112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8424" y="551723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5580112" y="3356992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25" name="Rectangle 24"/>
          <p:cNvSpPr/>
          <p:nvPr/>
        </p:nvSpPr>
        <p:spPr>
          <a:xfrm>
            <a:off x="5580112" y="4242583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75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569"/>
            <a:ext cx="9144000" cy="60758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CPU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27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304256" cy="18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PARTITION 1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3357192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2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3815386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3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4265386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4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5173780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5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172400" y="1556792"/>
            <a:ext cx="216024" cy="180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ight Brace 10"/>
          <p:cNvSpPr/>
          <p:nvPr/>
        </p:nvSpPr>
        <p:spPr>
          <a:xfrm>
            <a:off x="8172400" y="3356992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Brace 11"/>
          <p:cNvSpPr/>
          <p:nvPr/>
        </p:nvSpPr>
        <p:spPr>
          <a:xfrm>
            <a:off x="8172400" y="3789040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Brace 12"/>
          <p:cNvSpPr/>
          <p:nvPr/>
        </p:nvSpPr>
        <p:spPr>
          <a:xfrm>
            <a:off x="8172400" y="4293096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Brace 13"/>
          <p:cNvSpPr/>
          <p:nvPr/>
        </p:nvSpPr>
        <p:spPr>
          <a:xfrm>
            <a:off x="8172400" y="5212612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8316416" y="229835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100K</a:t>
            </a:r>
            <a:endParaRPr lang="en-IE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34504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5483" y="386104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458112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8424" y="551723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3356992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5580112" y="4242583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2771636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INTERNAL FRAGMENTATION</a:t>
            </a:r>
            <a:endParaRPr lang="en-IE" b="1" dirty="0"/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>
            <a:off x="3640462" y="2956302"/>
            <a:ext cx="23716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304256" cy="18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PARTITION 1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3357192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2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3815386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3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4265386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4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5173780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5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172400" y="1556792"/>
            <a:ext cx="216024" cy="180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ight Brace 10"/>
          <p:cNvSpPr/>
          <p:nvPr/>
        </p:nvSpPr>
        <p:spPr>
          <a:xfrm>
            <a:off x="8172400" y="3356992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Brace 11"/>
          <p:cNvSpPr/>
          <p:nvPr/>
        </p:nvSpPr>
        <p:spPr>
          <a:xfrm>
            <a:off x="8172400" y="3789040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Brace 12"/>
          <p:cNvSpPr/>
          <p:nvPr/>
        </p:nvSpPr>
        <p:spPr>
          <a:xfrm>
            <a:off x="8172400" y="4293096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Brace 13"/>
          <p:cNvSpPr/>
          <p:nvPr/>
        </p:nvSpPr>
        <p:spPr>
          <a:xfrm>
            <a:off x="8172400" y="5212612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8316416" y="229835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100K</a:t>
            </a:r>
            <a:endParaRPr lang="en-IE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34504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5483" y="386104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458112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8424" y="551723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3356992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5580112" y="4242583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2771636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INTERNAL FRAGMENTATION</a:t>
            </a:r>
            <a:endParaRPr lang="en-IE" b="1" dirty="0"/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>
            <a:off x="3640462" y="2956302"/>
            <a:ext cx="23716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3528" y="4859868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INTERNAL FRAGMENTATION</a:t>
            </a:r>
            <a:endParaRPr lang="en-IE" b="1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>
            <a:off x="3640462" y="5044534"/>
            <a:ext cx="23716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304256" cy="18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PARTITION 1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3357192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2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3815386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3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4265386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4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5173780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5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172400" y="1556792"/>
            <a:ext cx="216024" cy="180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ight Brace 10"/>
          <p:cNvSpPr/>
          <p:nvPr/>
        </p:nvSpPr>
        <p:spPr>
          <a:xfrm>
            <a:off x="8172400" y="3356992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Brace 11"/>
          <p:cNvSpPr/>
          <p:nvPr/>
        </p:nvSpPr>
        <p:spPr>
          <a:xfrm>
            <a:off x="8172400" y="3789040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Brace 12"/>
          <p:cNvSpPr/>
          <p:nvPr/>
        </p:nvSpPr>
        <p:spPr>
          <a:xfrm>
            <a:off x="8172400" y="4293096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Brace 13"/>
          <p:cNvSpPr/>
          <p:nvPr/>
        </p:nvSpPr>
        <p:spPr>
          <a:xfrm>
            <a:off x="8172400" y="5212612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8316416" y="229835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100K</a:t>
            </a:r>
            <a:endParaRPr lang="en-IE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34504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5483" y="386104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458112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8424" y="551723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3356992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5580112" y="4242583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2771636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INTERNAL FRAGMENTATION</a:t>
            </a:r>
            <a:endParaRPr lang="en-IE" b="1" dirty="0"/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>
            <a:off x="3640462" y="2956302"/>
            <a:ext cx="23716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3528" y="4859868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INTERNAL FRAGMENTATION</a:t>
            </a:r>
            <a:endParaRPr lang="en-IE" b="1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>
            <a:off x="3640462" y="5044534"/>
            <a:ext cx="23716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3528" y="3861048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EMPTY PARTITION</a:t>
            </a:r>
            <a:endParaRPr lang="en-IE" b="1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2532787" y="4045714"/>
            <a:ext cx="347937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8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304256" cy="18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PARTITION 1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3357192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2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3815386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3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4265386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4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5173780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5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172400" y="1556792"/>
            <a:ext cx="216024" cy="180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ight Brace 10"/>
          <p:cNvSpPr/>
          <p:nvPr/>
        </p:nvSpPr>
        <p:spPr>
          <a:xfrm>
            <a:off x="8172400" y="3356992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Brace 11"/>
          <p:cNvSpPr/>
          <p:nvPr/>
        </p:nvSpPr>
        <p:spPr>
          <a:xfrm>
            <a:off x="8172400" y="3789040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Brace 12"/>
          <p:cNvSpPr/>
          <p:nvPr/>
        </p:nvSpPr>
        <p:spPr>
          <a:xfrm>
            <a:off x="8172400" y="4293096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Brace 13"/>
          <p:cNvSpPr/>
          <p:nvPr/>
        </p:nvSpPr>
        <p:spPr>
          <a:xfrm>
            <a:off x="8172400" y="5212612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8316416" y="229835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100K</a:t>
            </a:r>
            <a:endParaRPr lang="en-IE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34504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5483" y="386104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458112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8424" y="551723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3356992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5580112" y="4242583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2771636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INTERNAL FRAGMENTATION</a:t>
            </a:r>
            <a:endParaRPr lang="en-IE" b="1" dirty="0"/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>
            <a:off x="3640462" y="2956302"/>
            <a:ext cx="23716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3528" y="4859868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INTERNAL FRAGMENTATION</a:t>
            </a:r>
            <a:endParaRPr lang="en-IE" b="1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>
            <a:off x="3640462" y="5044534"/>
            <a:ext cx="23716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3528" y="3861048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EMPTY PARTITION</a:t>
            </a:r>
            <a:endParaRPr lang="en-IE" b="1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2532787" y="4045714"/>
            <a:ext cx="347937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5445224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EMPTY PARTITION</a:t>
            </a:r>
            <a:endParaRPr lang="en-IE" b="1" dirty="0"/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>
            <a:off x="2532787" y="5629890"/>
            <a:ext cx="347937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Selecting the correct set of partition sizes is a tricky business, too small and larger </a:t>
            </a:r>
            <a:r>
              <a:rPr lang="en-IE" dirty="0" smtClean="0"/>
              <a:t>programs </a:t>
            </a:r>
            <a:r>
              <a:rPr lang="en-IE" dirty="0" smtClean="0"/>
              <a:t>will be waiting forever to run, too big and there is a lot of wasted space.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</p:spTree>
    <p:extLst>
      <p:ext uri="{BB962C8B-B14F-4D97-AF65-F5344CB8AC3E}">
        <p14:creationId xmlns:p14="http://schemas.microsoft.com/office/powerpoint/2010/main" val="27208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An alternative is </a:t>
            </a:r>
            <a:r>
              <a:rPr lang="en-IE" b="1" dirty="0" smtClean="0"/>
              <a:t>DYNAMIC PARTITIONS</a:t>
            </a:r>
            <a:r>
              <a:rPr lang="en-IE" dirty="0" smtClean="0"/>
              <a:t>, where a </a:t>
            </a:r>
            <a:r>
              <a:rPr lang="en-IE" dirty="0" smtClean="0"/>
              <a:t>program </a:t>
            </a:r>
            <a:r>
              <a:rPr lang="en-IE" dirty="0" smtClean="0"/>
              <a:t>is given the space it requests, if there is space available for it.</a:t>
            </a:r>
          </a:p>
          <a:p>
            <a:r>
              <a:rPr lang="en-IE" dirty="0" smtClean="0"/>
              <a:t>This takes care of lots of problems.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Dynamic </a:t>
            </a:r>
            <a:r>
              <a:rPr lang="en-IE" dirty="0"/>
              <a:t>Partitions</a:t>
            </a:r>
          </a:p>
        </p:txBody>
      </p:sp>
    </p:spTree>
    <p:extLst>
      <p:ext uri="{BB962C8B-B14F-4D97-AF65-F5344CB8AC3E}">
        <p14:creationId xmlns:p14="http://schemas.microsoft.com/office/powerpoint/2010/main" val="28831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2915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7" name="Rectangle 6"/>
          <p:cNvSpPr/>
          <p:nvPr/>
        </p:nvSpPr>
        <p:spPr>
          <a:xfrm>
            <a:off x="1403648" y="263691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76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0848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1403648" y="2898781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8766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569"/>
            <a:ext cx="9144000" cy="60758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CPU</a:t>
            </a:r>
            <a:endParaRPr lang="en-IE" dirty="0"/>
          </a:p>
        </p:txBody>
      </p:sp>
      <p:sp>
        <p:nvSpPr>
          <p:cNvPr id="4" name="Parallelogram 3"/>
          <p:cNvSpPr/>
          <p:nvPr/>
        </p:nvSpPr>
        <p:spPr>
          <a:xfrm rot="9056506">
            <a:off x="5103380" y="2508433"/>
            <a:ext cx="576064" cy="1447857"/>
          </a:xfrm>
          <a:prstGeom prst="parallelogram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5816936" y="489446"/>
            <a:ext cx="2874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Cache 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08104" y="1294757"/>
            <a:ext cx="2088232" cy="15969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2878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1475656" y="2666287"/>
            <a:ext cx="2304256" cy="114050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8766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5580112" y="3152591"/>
            <a:ext cx="2304256" cy="114050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4805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5580112" y="3152591"/>
            <a:ext cx="2304256" cy="114050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35" name="Rectangle 34"/>
          <p:cNvSpPr/>
          <p:nvPr/>
        </p:nvSpPr>
        <p:spPr>
          <a:xfrm>
            <a:off x="1547664" y="2840995"/>
            <a:ext cx="2304256" cy="17636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</a:t>
            </a:r>
            <a:r>
              <a:rPr lang="en-I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766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5580112" y="3152591"/>
            <a:ext cx="2304256" cy="114050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35" name="Rectangle 34"/>
          <p:cNvSpPr/>
          <p:nvPr/>
        </p:nvSpPr>
        <p:spPr>
          <a:xfrm>
            <a:off x="5580112" y="4293096"/>
            <a:ext cx="2304256" cy="17636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</a:t>
            </a:r>
            <a:r>
              <a:rPr lang="en-I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766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35" name="Rectangle 34"/>
          <p:cNvSpPr/>
          <p:nvPr/>
        </p:nvSpPr>
        <p:spPr>
          <a:xfrm>
            <a:off x="5580112" y="4293096"/>
            <a:ext cx="2304256" cy="17636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</a:t>
            </a:r>
            <a:r>
              <a:rPr lang="en-IE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8" y="3134308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580112" y="3152591"/>
            <a:ext cx="2304256" cy="114050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45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35" name="Rectangle 34"/>
          <p:cNvSpPr/>
          <p:nvPr/>
        </p:nvSpPr>
        <p:spPr>
          <a:xfrm>
            <a:off x="5580112" y="4293096"/>
            <a:ext cx="2304256" cy="17636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</a:t>
            </a:r>
            <a:r>
              <a:rPr lang="en-IE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8" y="3134308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814437" y="4251614"/>
            <a:ext cx="1893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WAIT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3152591"/>
            <a:ext cx="2304256" cy="114050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93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It isn’t perfect, because the next program will go into the slot that is freed up by a completed </a:t>
            </a:r>
            <a:r>
              <a:rPr lang="en-IE" dirty="0" smtClean="0"/>
              <a:t>program.</a:t>
            </a:r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Dynamic </a:t>
            </a:r>
            <a:r>
              <a:rPr lang="en-IE" dirty="0"/>
              <a:t>Partitions</a:t>
            </a:r>
          </a:p>
        </p:txBody>
      </p:sp>
    </p:spTree>
    <p:extLst>
      <p:ext uri="{BB962C8B-B14F-4D97-AF65-F5344CB8AC3E}">
        <p14:creationId xmlns:p14="http://schemas.microsoft.com/office/powerpoint/2010/main" val="24741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35" name="Rectangle 34"/>
          <p:cNvSpPr/>
          <p:nvPr/>
        </p:nvSpPr>
        <p:spPr>
          <a:xfrm>
            <a:off x="5580112" y="4293096"/>
            <a:ext cx="2304256" cy="17636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</a:t>
            </a:r>
            <a:r>
              <a:rPr lang="en-IE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8" y="3134308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814437" y="4251614"/>
            <a:ext cx="1893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WAIT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3152591"/>
            <a:ext cx="2304256" cy="114050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4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35" name="Rectangle 34"/>
          <p:cNvSpPr/>
          <p:nvPr/>
        </p:nvSpPr>
        <p:spPr>
          <a:xfrm>
            <a:off x="5580112" y="4293096"/>
            <a:ext cx="2304256" cy="17636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</a:t>
            </a:r>
            <a:r>
              <a:rPr lang="en-IE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8" y="3134308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814437" y="4251614"/>
            <a:ext cx="1893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WAIT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3152591"/>
            <a:ext cx="2304256" cy="114050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33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59964"/>
            <a:ext cx="9180512" cy="5707164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Cache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5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35" name="Rectangle 34"/>
          <p:cNvSpPr/>
          <p:nvPr/>
        </p:nvSpPr>
        <p:spPr>
          <a:xfrm>
            <a:off x="5580112" y="4293096"/>
            <a:ext cx="2304256" cy="17636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</a:t>
            </a:r>
            <a:r>
              <a:rPr lang="en-IE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8" y="3134308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814437" y="4251614"/>
            <a:ext cx="1893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WAIT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8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35" name="Rectangle 34"/>
          <p:cNvSpPr/>
          <p:nvPr/>
        </p:nvSpPr>
        <p:spPr>
          <a:xfrm>
            <a:off x="5580112" y="4293096"/>
            <a:ext cx="2304256" cy="17636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</a:t>
            </a:r>
            <a:r>
              <a:rPr lang="en-IE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0112" y="3140968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87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</a:t>
            </a:r>
            <a:r>
              <a:rPr lang="en-IE" dirty="0" smtClean="0"/>
              <a:t>programs </a:t>
            </a:r>
            <a:r>
              <a:rPr lang="en-IE" dirty="0" smtClean="0"/>
              <a:t>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35" name="Rectangle 34"/>
          <p:cNvSpPr/>
          <p:nvPr/>
        </p:nvSpPr>
        <p:spPr>
          <a:xfrm>
            <a:off x="5580112" y="4293096"/>
            <a:ext cx="2304256" cy="17636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</a:t>
            </a:r>
            <a:r>
              <a:rPr lang="en-IE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0112" y="3140968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385175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EXTERNAL FRAGMENTATION</a:t>
            </a:r>
            <a:endParaRPr lang="en-IE" b="1" dirty="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3675728" y="4036422"/>
            <a:ext cx="23364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3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So however we partition, we end up with fragmentation, one way or the other.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Dynamic </a:t>
            </a:r>
            <a:r>
              <a:rPr lang="en-IE" dirty="0"/>
              <a:t>Partitions</a:t>
            </a:r>
          </a:p>
        </p:txBody>
      </p:sp>
    </p:spTree>
    <p:extLst>
      <p:ext uri="{BB962C8B-B14F-4D97-AF65-F5344CB8AC3E}">
        <p14:creationId xmlns:p14="http://schemas.microsoft.com/office/powerpoint/2010/main" val="22572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Partitions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flipH="1">
            <a:off x="7884368" y="1556792"/>
            <a:ext cx="504056" cy="4525382"/>
          </a:xfrm>
          <a:prstGeom prst="leftBrace">
            <a:avLst>
              <a:gd name="adj1" fmla="val 8333"/>
              <a:gd name="adj2" fmla="val 49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5580112" y="1556792"/>
            <a:ext cx="2304256" cy="9134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580112" y="2492896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8263527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17" name="Rectangle 16"/>
          <p:cNvSpPr/>
          <p:nvPr/>
        </p:nvSpPr>
        <p:spPr>
          <a:xfrm>
            <a:off x="5580112" y="4408085"/>
            <a:ext cx="2304256" cy="3385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5580112" y="5360777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5580112" y="3429000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51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Partitions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flipH="1">
            <a:off x="7884368" y="1556792"/>
            <a:ext cx="504056" cy="4525382"/>
          </a:xfrm>
          <a:prstGeom prst="leftBrace">
            <a:avLst>
              <a:gd name="adj1" fmla="val 8333"/>
              <a:gd name="adj2" fmla="val 49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5580112" y="2492896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8263527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17" name="Rectangle 16"/>
          <p:cNvSpPr/>
          <p:nvPr/>
        </p:nvSpPr>
        <p:spPr>
          <a:xfrm>
            <a:off x="5580112" y="4408085"/>
            <a:ext cx="2304256" cy="3385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5580112" y="5360777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So how do we decide where to slot in a new </a:t>
            </a:r>
            <a:r>
              <a:rPr lang="en-IE" dirty="0" smtClean="0"/>
              <a:t>program?</a:t>
            </a:r>
            <a:endParaRPr lang="en-IE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580112" y="3429000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5580112" y="1556792"/>
            <a:ext cx="2304256" cy="9134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15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So how do we decide where to slot in a new </a:t>
            </a:r>
            <a:r>
              <a:rPr lang="en-IE" dirty="0" smtClean="0"/>
              <a:t>program?</a:t>
            </a:r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Partitions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flipH="1">
            <a:off x="7884368" y="1556792"/>
            <a:ext cx="504056" cy="4525382"/>
          </a:xfrm>
          <a:prstGeom prst="leftBrace">
            <a:avLst>
              <a:gd name="adj1" fmla="val 8333"/>
              <a:gd name="adj2" fmla="val 49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5580112" y="2492896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5580112" y="3429000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8263527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17" name="Rectangle 16"/>
          <p:cNvSpPr/>
          <p:nvPr/>
        </p:nvSpPr>
        <p:spPr>
          <a:xfrm>
            <a:off x="5580112" y="4408085"/>
            <a:ext cx="2304256" cy="3385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5580112" y="5360777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1979712" y="3621788"/>
            <a:ext cx="2304256" cy="291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16" name="Rectangle 15"/>
          <p:cNvSpPr/>
          <p:nvPr/>
        </p:nvSpPr>
        <p:spPr>
          <a:xfrm>
            <a:off x="5580112" y="1556792"/>
            <a:ext cx="2304256" cy="9134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168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Here is the first slot free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Partitions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flipH="1">
            <a:off x="7884368" y="1556792"/>
            <a:ext cx="504056" cy="4525382"/>
          </a:xfrm>
          <a:prstGeom prst="leftBrace">
            <a:avLst>
              <a:gd name="adj1" fmla="val 8333"/>
              <a:gd name="adj2" fmla="val 49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5580112" y="2492896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5580112" y="3429000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8263527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17" name="Rectangle 16"/>
          <p:cNvSpPr/>
          <p:nvPr/>
        </p:nvSpPr>
        <p:spPr>
          <a:xfrm>
            <a:off x="5580112" y="4408085"/>
            <a:ext cx="2304256" cy="3385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5580112" y="5360777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1979712" y="3621788"/>
            <a:ext cx="2304256" cy="291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19672" y="2132856"/>
            <a:ext cx="4176464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80112" y="1556792"/>
            <a:ext cx="2304256" cy="9134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75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Here is the first slot free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Partitions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flipH="1">
            <a:off x="7884368" y="1556792"/>
            <a:ext cx="504056" cy="4525382"/>
          </a:xfrm>
          <a:prstGeom prst="leftBrace">
            <a:avLst>
              <a:gd name="adj1" fmla="val 8333"/>
              <a:gd name="adj2" fmla="val 49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5580112" y="2492896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5580112" y="3429000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8263527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17" name="Rectangle 16"/>
          <p:cNvSpPr/>
          <p:nvPr/>
        </p:nvSpPr>
        <p:spPr>
          <a:xfrm>
            <a:off x="5580112" y="4408085"/>
            <a:ext cx="2304256" cy="3385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5580112" y="5360777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5580112" y="2996952"/>
            <a:ext cx="2304256" cy="291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19672" y="2132856"/>
            <a:ext cx="4176464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80112" y="1556792"/>
            <a:ext cx="2304256" cy="9134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0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But here’s a better fit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Partitions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flipH="1">
            <a:off x="7884368" y="1556792"/>
            <a:ext cx="504056" cy="4525382"/>
          </a:xfrm>
          <a:prstGeom prst="leftBrace">
            <a:avLst>
              <a:gd name="adj1" fmla="val 8333"/>
              <a:gd name="adj2" fmla="val 49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5580112" y="2492896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5580112" y="3429000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8263527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17" name="Rectangle 16"/>
          <p:cNvSpPr/>
          <p:nvPr/>
        </p:nvSpPr>
        <p:spPr>
          <a:xfrm>
            <a:off x="5580112" y="4408085"/>
            <a:ext cx="2304256" cy="3385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5580112" y="5360777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1763688" y="3476028"/>
            <a:ext cx="2304256" cy="291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83968" y="2132856"/>
            <a:ext cx="1512168" cy="21602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80112" y="1556792"/>
            <a:ext cx="2304256" cy="9134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03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59964"/>
            <a:ext cx="9180512" cy="5707164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Cache</a:t>
            </a:r>
            <a:endParaRPr lang="en-IE" dirty="0"/>
          </a:p>
        </p:txBody>
      </p:sp>
      <p:sp>
        <p:nvSpPr>
          <p:cNvPr id="3" name="Parallelogram 2"/>
          <p:cNvSpPr/>
          <p:nvPr/>
        </p:nvSpPr>
        <p:spPr>
          <a:xfrm rot="15153857">
            <a:off x="1517217" y="854586"/>
            <a:ext cx="2373958" cy="3406431"/>
          </a:xfrm>
          <a:prstGeom prst="parallelogram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419872" y="188640"/>
            <a:ext cx="1527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CPU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87824" y="915015"/>
            <a:ext cx="1044116" cy="64418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But here’s a better fit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Partitions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flipH="1">
            <a:off x="7884368" y="1556792"/>
            <a:ext cx="504056" cy="4525382"/>
          </a:xfrm>
          <a:prstGeom prst="leftBrace">
            <a:avLst>
              <a:gd name="adj1" fmla="val 8333"/>
              <a:gd name="adj2" fmla="val 49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5580112" y="2492896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5580112" y="3429000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8263527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17" name="Rectangle 16"/>
          <p:cNvSpPr/>
          <p:nvPr/>
        </p:nvSpPr>
        <p:spPr>
          <a:xfrm>
            <a:off x="5580112" y="4408085"/>
            <a:ext cx="2304256" cy="3385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5580112" y="5360777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5580112" y="4106099"/>
            <a:ext cx="2304256" cy="291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83968" y="2132856"/>
            <a:ext cx="1512168" cy="21602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80112" y="1556792"/>
            <a:ext cx="2304256" cy="9134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37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So we can either add the new block to the first available slot (FIRST-FIT ALGORITHM) or we </a:t>
            </a:r>
            <a:r>
              <a:rPr lang="en-IE" dirty="0"/>
              <a:t>can add the new block to the </a:t>
            </a:r>
            <a:r>
              <a:rPr lang="en-IE" dirty="0" smtClean="0"/>
              <a:t>most suitable </a:t>
            </a:r>
            <a:r>
              <a:rPr lang="en-IE" dirty="0"/>
              <a:t>available slot </a:t>
            </a:r>
            <a:r>
              <a:rPr lang="en-IE" dirty="0" smtClean="0"/>
              <a:t>(BEST-FIT </a:t>
            </a:r>
            <a:r>
              <a:rPr lang="en-IE" dirty="0"/>
              <a:t>ALGORITHM</a:t>
            </a:r>
            <a:r>
              <a:rPr lang="en-IE" dirty="0" smtClean="0"/>
              <a:t>). </a:t>
            </a:r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52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the Memory Manager </a:t>
            </a:r>
            <a:r>
              <a:rPr lang="en-IE" dirty="0"/>
              <a:t>wants a FIRST-FIT ALGORITHM </a:t>
            </a:r>
            <a:r>
              <a:rPr lang="en-IE" dirty="0" smtClean="0"/>
              <a:t>then it stores a table in order of memory locations.</a:t>
            </a:r>
          </a:p>
          <a:p>
            <a:r>
              <a:rPr lang="en-IE" dirty="0"/>
              <a:t>If the Memory Manager wants a </a:t>
            </a:r>
            <a:r>
              <a:rPr lang="en-IE" dirty="0" smtClean="0"/>
              <a:t>BEST-FIT </a:t>
            </a:r>
            <a:r>
              <a:rPr lang="en-IE" dirty="0"/>
              <a:t>ALGORITHM then it stores a table in order of </a:t>
            </a:r>
            <a:r>
              <a:rPr lang="en-IE" dirty="0" smtClean="0"/>
              <a:t>size of memory </a:t>
            </a:r>
            <a:r>
              <a:rPr lang="en-IE" dirty="0"/>
              <a:t>locations.</a:t>
            </a:r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Partitions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996176"/>
              </p:ext>
            </p:extLst>
          </p:nvPr>
        </p:nvGraphicFramePr>
        <p:xfrm>
          <a:off x="1691680" y="4228296"/>
          <a:ext cx="2664296" cy="235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Starts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Size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200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250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300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315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355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30854"/>
              </p:ext>
            </p:extLst>
          </p:nvPr>
        </p:nvGraphicFramePr>
        <p:xfrm>
          <a:off x="5652120" y="3789040"/>
          <a:ext cx="2664296" cy="116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Starts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Size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40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50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47674"/>
              </p:ext>
            </p:extLst>
          </p:nvPr>
        </p:nvGraphicFramePr>
        <p:xfrm>
          <a:off x="5652120" y="5589240"/>
          <a:ext cx="266429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15</a:t>
                      </a:r>
                      <a:endParaRPr lang="en-IE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25</a:t>
                      </a:r>
                      <a:endParaRPr lang="en-IE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40</a:t>
                      </a:r>
                      <a:endParaRPr lang="en-IE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48990"/>
              </p:ext>
            </p:extLst>
          </p:nvPr>
        </p:nvGraphicFramePr>
        <p:xfrm>
          <a:off x="5652120" y="5229200"/>
          <a:ext cx="266429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Starts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Size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3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After a </a:t>
            </a:r>
            <a:r>
              <a:rPr lang="en-IE" dirty="0" smtClean="0"/>
              <a:t>program </a:t>
            </a:r>
            <a:r>
              <a:rPr lang="en-IE" dirty="0" smtClean="0"/>
              <a:t>is completed, there are three cases for deallocating space in memory: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45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1. There are </a:t>
            </a:r>
            <a:r>
              <a:rPr lang="en-IE" dirty="0" smtClean="0"/>
              <a:t>programs </a:t>
            </a:r>
            <a:r>
              <a:rPr lang="en-IE" dirty="0" smtClean="0"/>
              <a:t>either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619672" y="3565381"/>
            <a:ext cx="2304256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1619672" y="4530611"/>
            <a:ext cx="2304256" cy="33854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619672" y="4242480"/>
            <a:ext cx="2304256" cy="29152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8" name="Rectangle 7"/>
          <p:cNvSpPr/>
          <p:nvPr/>
        </p:nvSpPr>
        <p:spPr>
          <a:xfrm>
            <a:off x="1619672" y="2924944"/>
            <a:ext cx="2304256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3565381"/>
            <a:ext cx="2304256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5580112" y="4530611"/>
            <a:ext cx="2304256" cy="33854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580112" y="2924944"/>
            <a:ext cx="2304256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11960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1619672" y="2924943"/>
            <a:ext cx="2304256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580112" y="2924944"/>
            <a:ext cx="2304256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1619672" y="5085184"/>
            <a:ext cx="2304256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580112" y="5085184"/>
            <a:ext cx="2304256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93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2. There are is a </a:t>
            </a:r>
            <a:r>
              <a:rPr lang="en-IE" dirty="0" smtClean="0"/>
              <a:t>program </a:t>
            </a:r>
            <a:r>
              <a:rPr lang="en-IE" dirty="0" smtClean="0"/>
              <a:t>on one side, and it’s free on the other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619672" y="3565381"/>
            <a:ext cx="2304256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619672" y="4242480"/>
            <a:ext cx="2304256" cy="29152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8" name="Rectangle 7"/>
          <p:cNvSpPr/>
          <p:nvPr/>
        </p:nvSpPr>
        <p:spPr>
          <a:xfrm>
            <a:off x="1619672" y="2924944"/>
            <a:ext cx="2304256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3565381"/>
            <a:ext cx="2304256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580112" y="2924944"/>
            <a:ext cx="2304256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11960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1619672" y="2924943"/>
            <a:ext cx="2304256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580112" y="2924944"/>
            <a:ext cx="2304256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1619672" y="5085184"/>
            <a:ext cx="2304256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580112" y="5085184"/>
            <a:ext cx="2304256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75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3</a:t>
            </a:r>
            <a:r>
              <a:rPr lang="en-IE" dirty="0" smtClean="0"/>
              <a:t>. There are no </a:t>
            </a:r>
            <a:r>
              <a:rPr lang="en-IE" dirty="0" smtClean="0"/>
              <a:t>programs </a:t>
            </a:r>
            <a:r>
              <a:rPr lang="en-IE" dirty="0" smtClean="0"/>
              <a:t>on either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619672" y="4242480"/>
            <a:ext cx="2304256" cy="29152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8" name="Rectangle 7"/>
          <p:cNvSpPr/>
          <p:nvPr/>
        </p:nvSpPr>
        <p:spPr>
          <a:xfrm>
            <a:off x="1619672" y="2924944"/>
            <a:ext cx="2304256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112" y="2924944"/>
            <a:ext cx="2304256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11960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1619672" y="2924943"/>
            <a:ext cx="2304256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580112" y="2924944"/>
            <a:ext cx="2304256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1619672" y="5085184"/>
            <a:ext cx="2304256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580112" y="5085184"/>
            <a:ext cx="2304256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02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Let’s look at the implications of each of these cases in terms of what the Memory Manager has to do to remember the FREE and BUSY memory spaces.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796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1. There are </a:t>
            </a:r>
            <a:r>
              <a:rPr lang="en-IE" dirty="0" smtClean="0"/>
              <a:t>programs </a:t>
            </a:r>
            <a:r>
              <a:rPr lang="en-IE" dirty="0" smtClean="0"/>
              <a:t>either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123728" y="3565381"/>
            <a:ext cx="1800200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2123728" y="4530611"/>
            <a:ext cx="1800200" cy="33854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123728" y="4242480"/>
            <a:ext cx="1800200" cy="29152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8" name="Rectangle 7"/>
          <p:cNvSpPr/>
          <p:nvPr/>
        </p:nvSpPr>
        <p:spPr>
          <a:xfrm>
            <a:off x="2123728" y="2924944"/>
            <a:ext cx="1800200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3565381"/>
            <a:ext cx="1872208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5220072" y="4530611"/>
            <a:ext cx="1872208" cy="33854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220072" y="2924944"/>
            <a:ext cx="1872208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9593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123728" y="2924943"/>
            <a:ext cx="1800200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220072" y="2924944"/>
            <a:ext cx="1872208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123728" y="5085184"/>
            <a:ext cx="1800200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220072" y="5085184"/>
            <a:ext cx="1872208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07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1. There are </a:t>
            </a:r>
            <a:r>
              <a:rPr lang="en-IE" dirty="0" smtClean="0"/>
              <a:t>programs </a:t>
            </a:r>
            <a:r>
              <a:rPr lang="en-IE" dirty="0" smtClean="0"/>
              <a:t>either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123728" y="3565381"/>
            <a:ext cx="1800200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2123728" y="4530611"/>
            <a:ext cx="1800200" cy="33854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123728" y="4242480"/>
            <a:ext cx="1800200" cy="29152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8" name="Rectangle 7"/>
          <p:cNvSpPr/>
          <p:nvPr/>
        </p:nvSpPr>
        <p:spPr>
          <a:xfrm>
            <a:off x="2123728" y="2924944"/>
            <a:ext cx="1800200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3565381"/>
            <a:ext cx="1872208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5220072" y="4530611"/>
            <a:ext cx="1872208" cy="33854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220072" y="2924944"/>
            <a:ext cx="1872208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9593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123728" y="2924943"/>
            <a:ext cx="1800200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220072" y="2924944"/>
            <a:ext cx="1872208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123728" y="5085184"/>
            <a:ext cx="1800200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220072" y="5085184"/>
            <a:ext cx="1872208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179512" y="3565381"/>
            <a:ext cx="1800200" cy="67709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4530611"/>
            <a:ext cx="1800200" cy="33854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315-340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4242480"/>
            <a:ext cx="1800200" cy="29152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300-315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2924943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5085184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4838717"/>
            <a:ext cx="1800200" cy="2915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340-355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6" y="3565382"/>
            <a:ext cx="1800200" cy="67709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6296" y="4530612"/>
            <a:ext cx="1800200" cy="33854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315-340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6296" y="4242481"/>
            <a:ext cx="1800200" cy="2915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300-315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6296" y="2924944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6296" y="5085185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36296" y="4838718"/>
            <a:ext cx="1800200" cy="2915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340-355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59964"/>
            <a:ext cx="9180512" cy="5707164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Cache</a:t>
            </a:r>
            <a:endParaRPr lang="en-IE" dirty="0"/>
          </a:p>
        </p:txBody>
      </p:sp>
      <p:sp>
        <p:nvSpPr>
          <p:cNvPr id="3" name="Parallelogram 2"/>
          <p:cNvSpPr/>
          <p:nvPr/>
        </p:nvSpPr>
        <p:spPr>
          <a:xfrm rot="15153857">
            <a:off x="1517217" y="854586"/>
            <a:ext cx="2373958" cy="3406431"/>
          </a:xfrm>
          <a:prstGeom prst="parallelogram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419872" y="188640"/>
            <a:ext cx="1527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CPU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87824" y="915015"/>
            <a:ext cx="1044116" cy="64418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14874342">
            <a:off x="3491072" y="2204953"/>
            <a:ext cx="2748833" cy="5579393"/>
          </a:xfrm>
          <a:prstGeom prst="parallelogram">
            <a:avLst>
              <a:gd name="adj" fmla="val 197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6043584" y="188640"/>
            <a:ext cx="2874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Cache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43584" y="915015"/>
            <a:ext cx="1865992" cy="251398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1. There are </a:t>
            </a:r>
            <a:r>
              <a:rPr lang="en-IE" dirty="0" smtClean="0"/>
              <a:t>programs </a:t>
            </a:r>
            <a:r>
              <a:rPr lang="en-IE" dirty="0" smtClean="0"/>
              <a:t>either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399593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179512" y="3565381"/>
            <a:ext cx="1800200" cy="67709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4530611"/>
            <a:ext cx="1800200" cy="33854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315-340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4242480"/>
            <a:ext cx="1800200" cy="29152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300-315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2924943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5085184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4838717"/>
            <a:ext cx="1800200" cy="2915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340-355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6" y="3565382"/>
            <a:ext cx="1800200" cy="67709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6296" y="4530612"/>
            <a:ext cx="1800200" cy="33854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315-340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6296" y="4242481"/>
            <a:ext cx="1800200" cy="2915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300-315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6296" y="2924944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6296" y="5085185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36296" y="4838718"/>
            <a:ext cx="1800200" cy="2915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340-355</a:t>
            </a:r>
            <a:endParaRPr lang="en-IE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562788"/>
              </p:ext>
            </p:extLst>
          </p:nvPr>
        </p:nvGraphicFramePr>
        <p:xfrm>
          <a:off x="1763688" y="2993360"/>
          <a:ext cx="266429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96870"/>
              </p:ext>
            </p:extLst>
          </p:nvPr>
        </p:nvGraphicFramePr>
        <p:xfrm>
          <a:off x="5220072" y="2996952"/>
          <a:ext cx="266429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7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2. There are is a </a:t>
            </a:r>
            <a:r>
              <a:rPr lang="en-IE" dirty="0" smtClean="0"/>
              <a:t>program </a:t>
            </a:r>
            <a:r>
              <a:rPr lang="en-IE" dirty="0"/>
              <a:t>on one side, and it’s free on the other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123728" y="3565381"/>
            <a:ext cx="1800200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123728" y="4242480"/>
            <a:ext cx="1800200" cy="29152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8" name="Rectangle 7"/>
          <p:cNvSpPr/>
          <p:nvPr/>
        </p:nvSpPr>
        <p:spPr>
          <a:xfrm>
            <a:off x="2123728" y="2924944"/>
            <a:ext cx="1800200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3565381"/>
            <a:ext cx="1872208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220072" y="2924944"/>
            <a:ext cx="1872208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9593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123728" y="2924943"/>
            <a:ext cx="1800200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220072" y="2924944"/>
            <a:ext cx="1872208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123728" y="5085184"/>
            <a:ext cx="1800200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220072" y="5085184"/>
            <a:ext cx="1872208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1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2. There are is a </a:t>
            </a:r>
            <a:r>
              <a:rPr lang="en-IE" dirty="0" smtClean="0"/>
              <a:t>program </a:t>
            </a:r>
            <a:r>
              <a:rPr lang="en-IE" dirty="0"/>
              <a:t>on one side, and it’s free on the other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123728" y="3565381"/>
            <a:ext cx="1800200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123728" y="4242480"/>
            <a:ext cx="1800200" cy="29152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8" name="Rectangle 7"/>
          <p:cNvSpPr/>
          <p:nvPr/>
        </p:nvSpPr>
        <p:spPr>
          <a:xfrm>
            <a:off x="2123728" y="2924944"/>
            <a:ext cx="1800200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3565381"/>
            <a:ext cx="1872208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220072" y="2924944"/>
            <a:ext cx="1872208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9593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123728" y="2924943"/>
            <a:ext cx="1800200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220072" y="2924944"/>
            <a:ext cx="1872208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123728" y="5085184"/>
            <a:ext cx="1800200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220072" y="5085184"/>
            <a:ext cx="1872208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179512" y="3565381"/>
            <a:ext cx="1800200" cy="67709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4242480"/>
            <a:ext cx="1800200" cy="29152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300-315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2924943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5085184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4534001"/>
            <a:ext cx="1800200" cy="5962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315-355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6" y="3565382"/>
            <a:ext cx="1800200" cy="67709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6296" y="2924944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6296" y="5085185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6296" y="4243237"/>
            <a:ext cx="1800200" cy="8731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300-355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2. There are is a </a:t>
            </a:r>
            <a:r>
              <a:rPr lang="en-IE" dirty="0" smtClean="0"/>
              <a:t>program </a:t>
            </a:r>
            <a:r>
              <a:rPr lang="en-IE" dirty="0"/>
              <a:t>on one side, and it’s free on the other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399593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179512" y="3565381"/>
            <a:ext cx="1800200" cy="67709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4242480"/>
            <a:ext cx="1800200" cy="29152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300-315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2924943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5085184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4534001"/>
            <a:ext cx="1800200" cy="5962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315-355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6" y="3565382"/>
            <a:ext cx="1800200" cy="67709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6296" y="2924944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6296" y="5085185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6296" y="4243237"/>
            <a:ext cx="1800200" cy="8731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300-355</a:t>
            </a:r>
            <a:endParaRPr lang="en-IE" dirty="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459065"/>
              </p:ext>
            </p:extLst>
          </p:nvPr>
        </p:nvGraphicFramePr>
        <p:xfrm>
          <a:off x="1763688" y="2993360"/>
          <a:ext cx="26642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60453"/>
              </p:ext>
            </p:extLst>
          </p:nvPr>
        </p:nvGraphicFramePr>
        <p:xfrm>
          <a:off x="5004048" y="2996952"/>
          <a:ext cx="26642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8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2. There are is a </a:t>
            </a:r>
            <a:r>
              <a:rPr lang="en-IE" dirty="0" smtClean="0"/>
              <a:t>program </a:t>
            </a:r>
            <a:r>
              <a:rPr lang="en-IE" dirty="0"/>
              <a:t>on one side, and it’s free on the other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2339752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96834"/>
              </p:ext>
            </p:extLst>
          </p:nvPr>
        </p:nvGraphicFramePr>
        <p:xfrm>
          <a:off x="107504" y="2993360"/>
          <a:ext cx="26642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3469"/>
              </p:ext>
            </p:extLst>
          </p:nvPr>
        </p:nvGraphicFramePr>
        <p:xfrm>
          <a:off x="3275856" y="2996952"/>
          <a:ext cx="26642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5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543609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2. There are is a </a:t>
            </a:r>
            <a:r>
              <a:rPr lang="en-IE" dirty="0" smtClean="0"/>
              <a:t>program </a:t>
            </a:r>
            <a:r>
              <a:rPr lang="en-IE" dirty="0"/>
              <a:t>on one side, and it’s free on the other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2339752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207259"/>
              </p:ext>
            </p:extLst>
          </p:nvPr>
        </p:nvGraphicFramePr>
        <p:xfrm>
          <a:off x="107504" y="2993360"/>
          <a:ext cx="26642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33870"/>
              </p:ext>
            </p:extLst>
          </p:nvPr>
        </p:nvGraphicFramePr>
        <p:xfrm>
          <a:off x="3275856" y="2996952"/>
          <a:ext cx="26642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09668"/>
              </p:ext>
            </p:extLst>
          </p:nvPr>
        </p:nvGraphicFramePr>
        <p:xfrm>
          <a:off x="6372200" y="3158976"/>
          <a:ext cx="266429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6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3. There are no </a:t>
            </a:r>
            <a:r>
              <a:rPr lang="en-IE" dirty="0" smtClean="0"/>
              <a:t>programs </a:t>
            </a:r>
            <a:r>
              <a:rPr lang="en-IE" dirty="0"/>
              <a:t>on either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123728" y="4242480"/>
            <a:ext cx="1800200" cy="29152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8" name="Rectangle 7"/>
          <p:cNvSpPr/>
          <p:nvPr/>
        </p:nvSpPr>
        <p:spPr>
          <a:xfrm>
            <a:off x="2123728" y="2924944"/>
            <a:ext cx="1800200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072" y="2924944"/>
            <a:ext cx="1872208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9593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123728" y="2924943"/>
            <a:ext cx="1800200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220072" y="2924944"/>
            <a:ext cx="1872208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123728" y="5085184"/>
            <a:ext cx="1800200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220072" y="5085184"/>
            <a:ext cx="1872208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96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3. There are no </a:t>
            </a:r>
            <a:r>
              <a:rPr lang="en-IE" dirty="0" smtClean="0"/>
              <a:t>programs </a:t>
            </a:r>
            <a:r>
              <a:rPr lang="en-IE" dirty="0"/>
              <a:t>on either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123728" y="4242480"/>
            <a:ext cx="1800200" cy="29152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8" name="Rectangle 7"/>
          <p:cNvSpPr/>
          <p:nvPr/>
        </p:nvSpPr>
        <p:spPr>
          <a:xfrm>
            <a:off x="2123728" y="2924944"/>
            <a:ext cx="1800200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072" y="2924944"/>
            <a:ext cx="1872208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9593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123728" y="2924943"/>
            <a:ext cx="1800200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220072" y="2924944"/>
            <a:ext cx="1872208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123728" y="5085184"/>
            <a:ext cx="1800200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220072" y="5085184"/>
            <a:ext cx="1872208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179512" y="3565381"/>
            <a:ext cx="1800200" cy="6770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4242480"/>
            <a:ext cx="1800200" cy="29152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300-315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2924943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5085184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534001"/>
            <a:ext cx="1800200" cy="5962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315-355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6296" y="3565382"/>
            <a:ext cx="1800200" cy="15198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250-355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6296" y="2924944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6296" y="5085185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3. There are no </a:t>
            </a:r>
            <a:r>
              <a:rPr lang="en-IE" dirty="0" smtClean="0"/>
              <a:t>programs </a:t>
            </a:r>
            <a:r>
              <a:rPr lang="en-IE" dirty="0"/>
              <a:t>on either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399593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179512" y="3565381"/>
            <a:ext cx="1800200" cy="6770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4242480"/>
            <a:ext cx="1800200" cy="29152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300-315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2924943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5085184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534001"/>
            <a:ext cx="1800200" cy="5962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315-355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6296" y="3565382"/>
            <a:ext cx="1800200" cy="15198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250-355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6296" y="2924944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6296" y="5085185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65821"/>
              </p:ext>
            </p:extLst>
          </p:nvPr>
        </p:nvGraphicFramePr>
        <p:xfrm>
          <a:off x="1763688" y="2993360"/>
          <a:ext cx="26642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69826"/>
              </p:ext>
            </p:extLst>
          </p:nvPr>
        </p:nvGraphicFramePr>
        <p:xfrm>
          <a:off x="5004048" y="2996952"/>
          <a:ext cx="26642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0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3. There are no </a:t>
            </a:r>
            <a:r>
              <a:rPr lang="en-IE" dirty="0" smtClean="0"/>
              <a:t>programs </a:t>
            </a:r>
            <a:r>
              <a:rPr lang="en-IE" dirty="0"/>
              <a:t>on either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2411760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77404"/>
              </p:ext>
            </p:extLst>
          </p:nvPr>
        </p:nvGraphicFramePr>
        <p:xfrm>
          <a:off x="179512" y="2993360"/>
          <a:ext cx="26642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75688"/>
              </p:ext>
            </p:extLst>
          </p:nvPr>
        </p:nvGraphicFramePr>
        <p:xfrm>
          <a:off x="3275856" y="2996952"/>
          <a:ext cx="26642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8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61"/>
            <a:ext cx="8820472" cy="67450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Main Memory</a:t>
            </a:r>
            <a:br>
              <a:rPr lang="en-IE" dirty="0" smtClean="0"/>
            </a:br>
            <a:r>
              <a:rPr lang="en-IE" dirty="0" smtClean="0"/>
              <a:t>(RAM)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07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5364088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3. There are no </a:t>
            </a:r>
            <a:r>
              <a:rPr lang="en-IE" dirty="0" smtClean="0"/>
              <a:t>programs </a:t>
            </a:r>
            <a:r>
              <a:rPr lang="en-IE" dirty="0"/>
              <a:t>on either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2411760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741936"/>
              </p:ext>
            </p:extLst>
          </p:nvPr>
        </p:nvGraphicFramePr>
        <p:xfrm>
          <a:off x="179512" y="2993360"/>
          <a:ext cx="26642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358490"/>
              </p:ext>
            </p:extLst>
          </p:nvPr>
        </p:nvGraphicFramePr>
        <p:xfrm>
          <a:off x="3275856" y="2996952"/>
          <a:ext cx="26642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32133"/>
              </p:ext>
            </p:extLst>
          </p:nvPr>
        </p:nvGraphicFramePr>
        <p:xfrm>
          <a:off x="6372200" y="3385800"/>
          <a:ext cx="266429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792088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Starts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Size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/>
                        <a:t>Status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105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1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3015</TotalTime>
  <Words>2552</Words>
  <Application>Microsoft Office PowerPoint</Application>
  <PresentationFormat>On-screen Show (4:3)</PresentationFormat>
  <Paragraphs>1061</Paragraphs>
  <Slides>90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1" baseType="lpstr">
      <vt:lpstr>SimHei</vt:lpstr>
      <vt:lpstr>Arial Black</vt:lpstr>
      <vt:lpstr>Arial Rounded MT Bold</vt:lpstr>
      <vt:lpstr>Calibri</vt:lpstr>
      <vt:lpstr>Courier New</vt:lpstr>
      <vt:lpstr>Franklin Gothic Medium</vt:lpstr>
      <vt:lpstr>Lucida Sans Unicode</vt:lpstr>
      <vt:lpstr>Verdana</vt:lpstr>
      <vt:lpstr>Wingdings 2</vt:lpstr>
      <vt:lpstr>Wingdings 3</vt:lpstr>
      <vt:lpstr>Concourse</vt:lpstr>
      <vt:lpstr>Memory Management</vt:lpstr>
      <vt:lpstr>PowerPoint Presentation</vt:lpstr>
      <vt:lpstr>Memory Management</vt:lpstr>
      <vt:lpstr>CPU</vt:lpstr>
      <vt:lpstr>CPU</vt:lpstr>
      <vt:lpstr>Cache</vt:lpstr>
      <vt:lpstr>Cache</vt:lpstr>
      <vt:lpstr>Cache</vt:lpstr>
      <vt:lpstr>Main Memory (RAM)</vt:lpstr>
      <vt:lpstr>Secondary Memory (Hard Disk)</vt:lpstr>
      <vt:lpstr>Memory Management</vt:lpstr>
      <vt:lpstr>Memory Management</vt:lpstr>
      <vt:lpstr>Memory Management</vt:lpstr>
      <vt:lpstr>Memory Management</vt:lpstr>
      <vt:lpstr>Memory Management</vt:lpstr>
      <vt:lpstr>Single-User System</vt:lpstr>
      <vt:lpstr>Single-User System</vt:lpstr>
      <vt:lpstr>Single-User System</vt:lpstr>
      <vt:lpstr>Single-User System</vt:lpstr>
      <vt:lpstr>Single-User System</vt:lpstr>
      <vt:lpstr>Single-User System</vt:lpstr>
      <vt:lpstr>Single-User System</vt:lpstr>
      <vt:lpstr>Single-User System</vt:lpstr>
      <vt:lpstr>Memory Management</vt:lpstr>
      <vt:lpstr>Algorithm for Single-User System</vt:lpstr>
      <vt:lpstr>Memory Management</vt:lpstr>
      <vt:lpstr>Fixed Partitions</vt:lpstr>
      <vt:lpstr>Fixed Partitions</vt:lpstr>
      <vt:lpstr>Fixed Partitions</vt:lpstr>
      <vt:lpstr>Algorithm for Fixed Partitions</vt:lpstr>
      <vt:lpstr>Fixed Partitions</vt:lpstr>
      <vt:lpstr>Fixed Partitions</vt:lpstr>
      <vt:lpstr>Fixed Partitions</vt:lpstr>
      <vt:lpstr>Fixed Partitions</vt:lpstr>
      <vt:lpstr>Fixed Partitions</vt:lpstr>
      <vt:lpstr>Fixed Partitions</vt:lpstr>
      <vt:lpstr>Fixed Partitions</vt:lpstr>
      <vt:lpstr>Fixed Partitions</vt:lpstr>
      <vt:lpstr>Fixed Partitions</vt:lpstr>
      <vt:lpstr>Fixed Partitions</vt:lpstr>
      <vt:lpstr>Fixed Partitions</vt:lpstr>
      <vt:lpstr>Fixed Partitions</vt:lpstr>
      <vt:lpstr>Fixed Partitions</vt:lpstr>
      <vt:lpstr>Fixed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Dynamic Partitions</vt:lpstr>
      <vt:lpstr>Partitions</vt:lpstr>
      <vt:lpstr>Partitions</vt:lpstr>
      <vt:lpstr>Partitions</vt:lpstr>
      <vt:lpstr>Partitions</vt:lpstr>
      <vt:lpstr>Partitions</vt:lpstr>
      <vt:lpstr>Partitions</vt:lpstr>
      <vt:lpstr>Partitions</vt:lpstr>
      <vt:lpstr>Partitions</vt:lpstr>
      <vt:lpstr>Partitions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  <vt:lpstr>Deallocating space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CMPU1022 Operating Systems 1</dc:title>
  <dc:creator>Damian Gordon</dc:creator>
  <cp:lastModifiedBy>Damian Gordon</cp:lastModifiedBy>
  <cp:revision>238</cp:revision>
  <dcterms:created xsi:type="dcterms:W3CDTF">2015-01-19T19:52:08Z</dcterms:created>
  <dcterms:modified xsi:type="dcterms:W3CDTF">2017-03-15T15:34:45Z</dcterms:modified>
</cp:coreProperties>
</file>