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17" r:id="rId3"/>
    <p:sldId id="418" r:id="rId4"/>
    <p:sldId id="422" r:id="rId5"/>
    <p:sldId id="423" r:id="rId6"/>
    <p:sldId id="425" r:id="rId7"/>
    <p:sldId id="424" r:id="rId8"/>
    <p:sldId id="426" r:id="rId9"/>
    <p:sldId id="427" r:id="rId10"/>
    <p:sldId id="428" r:id="rId11"/>
    <p:sldId id="429" r:id="rId12"/>
    <p:sldId id="430" r:id="rId13"/>
    <p:sldId id="431" r:id="rId14"/>
  </p:sldIdLst>
  <p:sldSz cx="9144000" cy="6858000" type="screen4x3"/>
  <p:notesSz cx="7099300" cy="10234613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07778BA-9B2F-462E-B22F-0836E8C436B7}" v="310" dt="2025-03-15T21:37:1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REPRESENTATION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Perception</a:t>
          </a:r>
          <a:endParaRPr lang="en-IE" dirty="0"/>
        </a:p>
      </dgm:t>
    </dgm:pt>
    <dgm:pt modelId="{2EDCFDE0-D95B-4D59-8B3D-B0C803858959}" type="parTrans" cxnId="{3301F4A1-8C68-4E62-BB44-9CBA570E139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IE" dirty="0"/>
            <a:t>Language &amp; Symbols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IE" dirty="0"/>
            <a:t>Building Knowledge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95043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1655" custRadScaleInc="-112271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20765" custRadScaleRad="70664" custRadScaleInc="-219170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19248"/>
          <a:ext cx="3384376" cy="126956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REPRESENTATION</a:t>
          </a:r>
          <a:endParaRPr lang="en-IE" sz="2800" kern="1200" dirty="0"/>
        </a:p>
      </dsp:txBody>
      <dsp:txXfrm>
        <a:off x="61975" y="1481223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301" y="1394834"/>
          <a:ext cx="6932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3257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120781"/>
          <a:ext cx="3599997" cy="116660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Perception</a:t>
          </a:r>
          <a:endParaRPr lang="en-IE" sz="3500" kern="1200" dirty="0"/>
        </a:p>
      </dsp:txBody>
      <dsp:txXfrm>
        <a:off x="4089405" y="177730"/>
        <a:ext cx="3486099" cy="1052702"/>
      </dsp:txXfrm>
    </dsp:sp>
    <dsp:sp modelId="{FF2EA64B-A0FA-4D22-BFEE-645F76397707}">
      <dsp:nvSpPr>
        <dsp:cNvPr id="0" name=""/>
        <dsp:cNvSpPr/>
      </dsp:nvSpPr>
      <dsp:spPr>
        <a:xfrm rot="190594">
          <a:off x="3383884" y="2165672"/>
          <a:ext cx="639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9866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23260" y="1621189"/>
          <a:ext cx="3599997" cy="132421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Language &amp; Symbols</a:t>
          </a:r>
        </a:p>
      </dsp:txBody>
      <dsp:txXfrm>
        <a:off x="4087903" y="1685832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97224">
          <a:off x="2760966" y="3128416"/>
          <a:ext cx="1855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5309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82732" y="3568022"/>
          <a:ext cx="3599997" cy="148232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200" kern="1200" dirty="0"/>
            <a:t>Building Knowledge</a:t>
          </a:r>
        </a:p>
      </dsp:txBody>
      <dsp:txXfrm>
        <a:off x="4155093" y="3640383"/>
        <a:ext cx="3455275" cy="133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AAD37-BEFB-46A6-E545-2C5352EA5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D258E6-8C4C-C00E-0CA0-0078888294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11C1FE-1892-D9D6-D789-1F32174618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3A4EA-B856-9963-59E9-A7199694F2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81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C9D07-F117-77DE-1EB6-071AAF572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76B7A4-41C1-7C86-BEAB-52518BBDC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D00630-F6B5-CCB1-F0D8-945220750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DEDBA-ED9F-C26D-5150-7CB7E97814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8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A49A5-1018-40A1-2693-AEE42D927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818F24-BF7B-E3BC-8C7F-9D33E72AC8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F468A3-25C5-11B1-EFD7-0EE4233D0A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DB0EC-9D30-C1EE-22F8-62D6C5F1EF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6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2F5CF-2038-3F85-7887-586FF42C4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C9CFEA-6015-1CDF-D067-B58C7A354F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064BE7-CBE0-61E4-7CA5-FCDC98F4D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90FE7-637B-0D23-C7A3-1690AAEFEB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2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8BC31-A60B-F541-D262-B54711C94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7D0007-05D5-2FC7-C7F9-71B2315E7E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D56A7-97C3-DE68-8EEA-2085EB561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C75A0-BC10-EE35-FC78-FA34E68D12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6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B86A5-1C87-6C68-FE52-CCD6190C0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1325ED-A9C6-FC31-C8A7-904D440F93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E5FB9F-09DE-4DCF-BE32-B61236B943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A8554-2429-B2C3-A0BF-E97F4BF56D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5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DEEAB-6CF0-E66C-13E6-3A84B0439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A4A3D4-78AE-D970-8D21-FC318AFA9A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2FA63E-F6C4-166B-8D32-8A6D7F2415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96BB0-DEBB-6245-FBA5-C307AF634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44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5FCF0-0375-7224-D092-2A2C89A1B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EEA045-D08F-D380-A2C4-5C71A4643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FBC166-BF95-3623-38F3-EDDE01C68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45B72-5B36-FD12-CED7-845500F27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02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9E460-C012-00F0-8C6B-CBFCB8942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E48CFE-792D-6980-3D67-655A83402D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7E4F58-ED5A-C963-CFC7-66FCD34E13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C176F-2DAB-B903-573C-6BEFB167BB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1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FDCFF-E68D-AE39-C5D6-543B5809A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60FDFE-41BD-9AC2-0CA2-64B644E5C6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57D80A-9620-2EF6-ED5B-D312C55EB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CA11E-B4AF-9FE3-307B-05CA588892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4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BBEC6-1E71-0DA7-5928-417AAD5CB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9B8F83-1F38-8E58-E3E4-C90BC620B2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6B7128-338F-CE30-08C6-48BB85D1BB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0714A-C8BC-B8AC-CE51-8B666C6997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4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4000" dirty="0"/>
              <a:t>Universal Design for Learning: Multiple Means </a:t>
            </a:r>
            <a:r>
              <a:rPr lang="en-IE" sz="4000"/>
              <a:t>of Representation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BD296-2D63-A8A7-B1A0-180CE08F3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0434-7DAE-629E-FF2A-B27E035A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F5DC4-491F-5DBD-AA1A-194AA3398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2. Design Options for Language &amp; Symbols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Clarify vocabulary, symbols, and language structures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decoding of text, mathematical notation, and symbols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Cultivate understanding and respect across languages and dialects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Address biases in the use of language and symbols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Illustrate through multiple media</a:t>
            </a:r>
            <a:endParaRPr lang="en-IE" sz="3200" dirty="0">
              <a:solidFill>
                <a:srgbClr val="8C448A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13FBA57-BCFC-E7E0-C378-75B9CFFA443D}"/>
              </a:ext>
            </a:extLst>
          </p:cNvPr>
          <p:cNvSpPr/>
          <p:nvPr/>
        </p:nvSpPr>
        <p:spPr bwMode="auto">
          <a:xfrm>
            <a:off x="971600" y="1268760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pre-teach vocabulary and symbols, so that it connects to the students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582DDCC-0290-333C-DE3C-9733771BEB52}"/>
              </a:ext>
            </a:extLst>
          </p:cNvPr>
          <p:cNvSpPr/>
          <p:nvPr/>
        </p:nvSpPr>
        <p:spPr bwMode="auto">
          <a:xfrm>
            <a:off x="4716016" y="1268760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make explicit links between parts of the teaching content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99109689-FABF-5AE8-D2C7-BAD9B4B4297D}"/>
              </a:ext>
            </a:extLst>
          </p:cNvPr>
          <p:cNvSpPr/>
          <p:nvPr/>
        </p:nvSpPr>
        <p:spPr bwMode="auto">
          <a:xfrm>
            <a:off x="4718268" y="3398692"/>
            <a:ext cx="3600000" cy="2448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links to online translation tools and multilingual glossaries. 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8A03F51-BA1C-998B-E5D0-9CDE9C4EC59C}"/>
              </a:ext>
            </a:extLst>
          </p:cNvPr>
          <p:cNvSpPr/>
          <p:nvPr/>
        </p:nvSpPr>
        <p:spPr bwMode="auto">
          <a:xfrm>
            <a:off x="970464" y="3398692"/>
            <a:ext cx="3600000" cy="2448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access to alternative</a:t>
            </a:r>
            <a:r>
              <a:rPr kumimoji="0" lang="en-IE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representations of mathematical notations.</a:t>
            </a:r>
            <a:endParaRPr kumimoji="0" lang="en-IE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4595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E189E4-2DD3-678F-3668-9F1730CC3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526A-AFA7-7C3F-723D-98EFD8AA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3B155-6C43-F06E-076A-D17431D25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8C448A"/>
                </a:solidFill>
              </a:rPr>
              <a:t>Multiple means of Representation</a:t>
            </a:r>
          </a:p>
          <a:p>
            <a:pPr>
              <a:defRPr/>
            </a:pPr>
            <a:endParaRPr lang="en-IE" sz="36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3: Design Options for Building Knowledge</a:t>
            </a:r>
          </a:p>
        </p:txBody>
      </p:sp>
    </p:spTree>
    <p:extLst>
      <p:ext uri="{BB962C8B-B14F-4D97-AF65-F5344CB8AC3E}">
        <p14:creationId xmlns:p14="http://schemas.microsoft.com/office/powerpoint/2010/main" val="308066729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07753-684E-55A2-AEAA-BFAFCB5EE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CBAE-CAA3-FD8D-A76B-A2A2CC0D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2BE0B-0796-0838-CA40-C1E4B5845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3. Design Options for Building Knowledge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Connect prior knowledge to new learning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Highlight and explore patterns, critical features, big ideas, and relationships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Cultivate multiple ways of knowing and making meaning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Maximize transfer and generalization</a:t>
            </a:r>
            <a:endParaRPr lang="en-IE" sz="3200" dirty="0">
              <a:solidFill>
                <a:srgbClr val="8C44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8051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54FD9-E142-6AD9-686C-883D66BB2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5326E-4EBF-1F25-03B4-F7F6E6A4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15ECC-9419-0A54-632E-61EE8CA3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3. Design Options for Building Knowledge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Connect prior knowledge to new learning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Highlight and explore patterns, critical features, big ideas, and relationships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Cultivate multiple ways of knowing and making meaning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Maximize transfer and generalization</a:t>
            </a:r>
            <a:endParaRPr lang="en-IE" sz="3200" dirty="0">
              <a:solidFill>
                <a:srgbClr val="8C448A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DD90A62-B3FD-38AA-14F0-5F41DE20445D}"/>
              </a:ext>
            </a:extLst>
          </p:cNvPr>
          <p:cNvSpPr/>
          <p:nvPr/>
        </p:nvSpPr>
        <p:spPr bwMode="auto">
          <a:xfrm>
            <a:off x="683568" y="1268760"/>
            <a:ext cx="3888032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link topics to student’s previous</a:t>
            </a:r>
            <a:r>
              <a:rPr kumimoji="0" lang="en-IE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knowledge and cross-curricular topics </a:t>
            </a:r>
            <a:endParaRPr kumimoji="0" lang="en-IE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F48BBC0-F6F7-C46F-DAF4-D713CC886FCF}"/>
              </a:ext>
            </a:extLst>
          </p:cNvPr>
          <p:cNvSpPr/>
          <p:nvPr/>
        </p:nvSpPr>
        <p:spPr bwMode="auto">
          <a:xfrm>
            <a:off x="4716016" y="1268760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to emphasise critical content, use multiple examples, and non-examples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94B69E18-92F6-93F1-B4FF-2DB6407C7FFE}"/>
              </a:ext>
            </a:extLst>
          </p:cNvPr>
          <p:cNvSpPr/>
          <p:nvPr/>
        </p:nvSpPr>
        <p:spPr bwMode="auto">
          <a:xfrm>
            <a:off x="4718268" y="3398692"/>
            <a:ext cx="3600000" cy="2448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 visual organiser to show a sequence of topics, but give the students the choice of “entry-point” 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F879AD21-2AA9-B742-C3F5-A3F258F00385}"/>
              </a:ext>
            </a:extLst>
          </p:cNvPr>
          <p:cNvSpPr/>
          <p:nvPr/>
        </p:nvSpPr>
        <p:spPr bwMode="auto">
          <a:xfrm>
            <a:off x="682432" y="3398692"/>
            <a:ext cx="3888032" cy="2448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“chunk” information into smaller elements, and</a:t>
            </a:r>
            <a:r>
              <a:rPr kumimoji="0" lang="en-IE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memory mnemonics and tools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296293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A9A1A7-E3E0-095C-0603-34EA7205C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5740"/>
            <a:ext cx="9144000" cy="58036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0356BB0-F0C2-50BC-6DC8-0E9DC74963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IE"/>
              <a:t>UDL 3.0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751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FE7C1-4CB0-9036-E1DA-C1AEE8EF7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A9CA5-586A-4EAD-9C18-BA8EA410B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DB2BC-AA2D-3F19-22DC-8A31D398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3600" b="1" dirty="0">
                <a:solidFill>
                  <a:srgbClr val="8C448A"/>
                </a:solidFill>
              </a:rPr>
              <a:t>Multiple means of Representation</a:t>
            </a:r>
          </a:p>
          <a:p>
            <a:pPr>
              <a:defRPr/>
            </a:pPr>
            <a:endParaRPr lang="en-IE" sz="36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1: Design Options for Perception</a:t>
            </a:r>
          </a:p>
          <a:p>
            <a:pPr lvl="1">
              <a:defRPr/>
            </a:pPr>
            <a:endParaRPr lang="en-IE" sz="32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2: Design Options for Language &amp; Symbols</a:t>
            </a:r>
          </a:p>
          <a:p>
            <a:pPr lvl="1">
              <a:defRPr/>
            </a:pPr>
            <a:endParaRPr lang="en-IE" sz="32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3: </a:t>
            </a:r>
            <a:r>
              <a:rPr lang="en-US" sz="3200" b="1" dirty="0">
                <a:solidFill>
                  <a:srgbClr val="8C448A"/>
                </a:solidFill>
              </a:rPr>
              <a:t>Design Options for Building Knowledge</a:t>
            </a:r>
            <a:endParaRPr lang="en-IE" sz="3200" b="1" dirty="0">
              <a:solidFill>
                <a:srgbClr val="8C44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09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013DD-AD8B-1158-1476-DBF922ABC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586E-6D79-C2E2-8C9B-65E7F85E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5CF7FE-DB92-AC5C-D60C-3DB6297821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58386"/>
              </p:ext>
            </p:extLst>
          </p:nvPr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0C21C13-1F30-4A21-99D6-0C7C36A51ACB}"/>
              </a:ext>
            </a:extLst>
          </p:cNvPr>
          <p:cNvSpPr/>
          <p:nvPr/>
        </p:nvSpPr>
        <p:spPr>
          <a:xfrm rot="19840261">
            <a:off x="783608" y="4234753"/>
            <a:ext cx="272221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WHAT”</a:t>
            </a:r>
          </a:p>
        </p:txBody>
      </p:sp>
    </p:spTree>
    <p:extLst>
      <p:ext uri="{BB962C8B-B14F-4D97-AF65-F5344CB8AC3E}">
        <p14:creationId xmlns:p14="http://schemas.microsoft.com/office/powerpoint/2010/main" val="33601854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BE167-E681-EDD7-E603-1A057671E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C592F-A593-4399-1878-60A29609B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1919E-2878-42CC-E29B-D115E5354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8C448A"/>
                </a:solidFill>
              </a:rPr>
              <a:t>Multiple means of Representation</a:t>
            </a:r>
          </a:p>
          <a:p>
            <a:pPr>
              <a:defRPr/>
            </a:pPr>
            <a:endParaRPr lang="en-IE" sz="36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1: Design Options for Perception</a:t>
            </a:r>
          </a:p>
        </p:txBody>
      </p:sp>
    </p:spTree>
    <p:extLst>
      <p:ext uri="{BB962C8B-B14F-4D97-AF65-F5344CB8AC3E}">
        <p14:creationId xmlns:p14="http://schemas.microsoft.com/office/powerpoint/2010/main" val="21536301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CB19-0B20-ED04-B2AF-FCF5249A5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4947-F7BB-40EC-1BE8-8AFA33BA7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EE90C-3B0D-10A0-AF2B-130CD482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1. Design Options for Perception</a:t>
            </a:r>
          </a:p>
          <a:p>
            <a:pPr>
              <a:defRPr/>
            </a:pPr>
            <a:endParaRPr lang="en-IE" sz="3200" b="1" dirty="0">
              <a:solidFill>
                <a:srgbClr val="8C448A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opportunities to customize the display of information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multiple ways to perceive information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Represent a diversity of perspectives and identities in authentic ways</a:t>
            </a:r>
          </a:p>
          <a:p>
            <a:pPr marL="109728" indent="0">
              <a:buNone/>
              <a:defRPr/>
            </a:pPr>
            <a:endParaRPr lang="en-IE" sz="3200" dirty="0">
              <a:solidFill>
                <a:srgbClr val="8C44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388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6B6A4-49F5-D8BA-735C-5BE16313A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EACCB-A51C-D3EC-C9EC-FDBDE76C6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B8CFE-8248-D154-5236-5B976812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1. Design Options for Perception</a:t>
            </a:r>
          </a:p>
          <a:p>
            <a:pPr>
              <a:defRPr/>
            </a:pPr>
            <a:endParaRPr lang="en-IE" sz="3200" dirty="0">
              <a:solidFill>
                <a:srgbClr val="8C448A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opportunities to customize the display of information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multiple ways to perceive information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Represent a diversity of perspectives and identities in authentic ways</a:t>
            </a:r>
            <a:endParaRPr lang="en-IE" sz="3200" dirty="0">
              <a:solidFill>
                <a:srgbClr val="8C448A"/>
              </a:solidFill>
            </a:endParaRPr>
          </a:p>
          <a:p>
            <a:pPr>
              <a:defRPr/>
            </a:pPr>
            <a:endParaRPr lang="en-IE" sz="3200" dirty="0">
              <a:solidFill>
                <a:srgbClr val="8C448A"/>
              </a:solidFill>
            </a:endParaRPr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C9D92562-F2D8-9A8A-6F3A-80EFA7526F43}"/>
              </a:ext>
            </a:extLst>
          </p:cNvPr>
          <p:cNvSpPr/>
          <p:nvPr/>
        </p:nvSpPr>
        <p:spPr bwMode="auto">
          <a:xfrm>
            <a:off x="4718268" y="3398692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IE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follow accessibility standards</a:t>
            </a:r>
            <a:r>
              <a:rPr kumimoji="0" lang="en-IE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(DAISY, NIMAS, etc.)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95E82717-9320-27A6-3E81-5B6B1C38C2BB}"/>
              </a:ext>
            </a:extLst>
          </p:cNvPr>
          <p:cNvSpPr/>
          <p:nvPr/>
        </p:nvSpPr>
        <p:spPr bwMode="auto">
          <a:xfrm>
            <a:off x="970464" y="3398692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captions,</a:t>
            </a:r>
            <a:r>
              <a:rPr kumimoji="0" lang="en-IE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and allow text-to-speech. </a:t>
            </a: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Consider tactile interfaces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EF4ED5D8-720A-2BD4-DB80-3E80CDE5ED7C}"/>
              </a:ext>
            </a:extLst>
          </p:cNvPr>
          <p:cNvSpPr/>
          <p:nvPr/>
        </p:nvSpPr>
        <p:spPr bwMode="auto">
          <a:xfrm>
            <a:off x="971600" y="1268760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change the font size, type, and colour. Also change the background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AEDECDC0-FB44-794C-4328-9A67CD430409}"/>
              </a:ext>
            </a:extLst>
          </p:cNvPr>
          <p:cNvSpPr/>
          <p:nvPr/>
        </p:nvSpPr>
        <p:spPr bwMode="auto">
          <a:xfrm>
            <a:off x="4716016" y="1268760"/>
            <a:ext cx="3600000" cy="1980000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change the speed of a video or an audio file </a:t>
            </a:r>
            <a:endParaRPr kumimoji="0" lang="en-IE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6466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97E32-D3AB-143F-4698-E8407A453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A11A-FF68-DE43-6D69-C3D91D33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88EF9-3D80-2781-5ED9-265AACA3D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8C448A"/>
                </a:solidFill>
              </a:rPr>
              <a:t>Multiple means of Representation</a:t>
            </a:r>
          </a:p>
          <a:p>
            <a:pPr>
              <a:defRPr/>
            </a:pPr>
            <a:endParaRPr lang="en-IE" sz="3600" b="1" dirty="0">
              <a:solidFill>
                <a:srgbClr val="8C448A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8C448A"/>
                </a:solidFill>
              </a:rPr>
              <a:t>Guideline 2: Design Options for Language &amp; Symbols</a:t>
            </a:r>
          </a:p>
        </p:txBody>
      </p:sp>
    </p:spTree>
    <p:extLst>
      <p:ext uri="{BB962C8B-B14F-4D97-AF65-F5344CB8AC3E}">
        <p14:creationId xmlns:p14="http://schemas.microsoft.com/office/powerpoint/2010/main" val="302847881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CE99F-A13E-D798-F9E9-D85C3D802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F510-7430-377B-AF63-8D10CD1A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B8710-2E20-87BE-F0CC-7AC0571EF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8C448A"/>
                </a:solidFill>
              </a:rPr>
              <a:t>2. Design Options for Language &amp; Symbols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Clarify vocabulary, symbols, and language structures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Support decoding of text, mathematical notation, and symbols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Cultivate understanding and respect across languages and dialects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Address biases in the use of language and symbols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dirty="0">
                <a:solidFill>
                  <a:srgbClr val="8C448A"/>
                </a:solidFill>
              </a:rPr>
              <a:t>Illustrate through multiple media</a:t>
            </a:r>
            <a:endParaRPr lang="en-IE" sz="3200" dirty="0">
              <a:solidFill>
                <a:srgbClr val="8C44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13556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1552</TotalTime>
  <Words>538</Words>
  <Application>Microsoft Office PowerPoint</Application>
  <PresentationFormat>On-screen Show (4:3)</PresentationFormat>
  <Paragraphs>92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Universal Design for Learning: Multiple Means of Representation</vt:lpstr>
      <vt:lpstr>PowerPoint Presentation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96</cp:revision>
  <dcterms:created xsi:type="dcterms:W3CDTF">2010-10-14T14:08:22Z</dcterms:created>
  <dcterms:modified xsi:type="dcterms:W3CDTF">2025-03-15T22:37:45Z</dcterms:modified>
</cp:coreProperties>
</file>