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75" r:id="rId3"/>
    <p:sldId id="476" r:id="rId4"/>
    <p:sldId id="271" r:id="rId5"/>
    <p:sldId id="373" r:id="rId6"/>
    <p:sldId id="270" r:id="rId7"/>
    <p:sldId id="425" r:id="rId8"/>
    <p:sldId id="427" r:id="rId9"/>
    <p:sldId id="272" r:id="rId10"/>
    <p:sldId id="490" r:id="rId11"/>
    <p:sldId id="491" r:id="rId12"/>
    <p:sldId id="376" r:id="rId13"/>
    <p:sldId id="487" r:id="rId14"/>
    <p:sldId id="486" r:id="rId15"/>
    <p:sldId id="494" r:id="rId16"/>
    <p:sldId id="493" r:id="rId17"/>
    <p:sldId id="495" r:id="rId18"/>
    <p:sldId id="497" r:id="rId19"/>
    <p:sldId id="499" r:id="rId20"/>
    <p:sldId id="492" r:id="rId21"/>
    <p:sldId id="500" r:id="rId22"/>
    <p:sldId id="501" r:id="rId23"/>
    <p:sldId id="502" r:id="rId24"/>
    <p:sldId id="381" r:id="rId25"/>
    <p:sldId id="503" r:id="rId26"/>
    <p:sldId id="377" r:id="rId27"/>
    <p:sldId id="504" r:id="rId28"/>
    <p:sldId id="505" r:id="rId29"/>
    <p:sldId id="506" r:id="rId30"/>
    <p:sldId id="382" r:id="rId31"/>
    <p:sldId id="378" r:id="rId32"/>
    <p:sldId id="507" r:id="rId33"/>
    <p:sldId id="508" r:id="rId34"/>
    <p:sldId id="509" r:id="rId35"/>
    <p:sldId id="510" r:id="rId36"/>
    <p:sldId id="383" r:id="rId37"/>
    <p:sldId id="379" r:id="rId38"/>
    <p:sldId id="489" r:id="rId39"/>
    <p:sldId id="511" r:id="rId40"/>
    <p:sldId id="513" r:id="rId41"/>
    <p:sldId id="406" r:id="rId42"/>
    <p:sldId id="384" r:id="rId43"/>
    <p:sldId id="514" r:id="rId44"/>
    <p:sldId id="512" r:id="rId45"/>
    <p:sldId id="515" r:id="rId46"/>
    <p:sldId id="516" r:id="rId47"/>
    <p:sldId id="407" r:id="rId48"/>
    <p:sldId id="385" r:id="rId49"/>
    <p:sldId id="387" r:id="rId50"/>
    <p:sldId id="386" r:id="rId51"/>
    <p:sldId id="290" r:id="rId52"/>
    <p:sldId id="44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99FF99"/>
    <a:srgbClr val="FFFF99"/>
    <a:srgbClr val="CC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61C87-6C37-4DBE-92D0-214839FD9E88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AE55-EFD0-4A44-B884-DAA1A9C681E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25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949F6-D370-4C51-BCFA-5B66712255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279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468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551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360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9040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5110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645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3013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93272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BEF69-DB1D-4382-B051-0EEDC099BA4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551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01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8114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1684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3759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24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F6604-F409-4C29-B379-9EA9F58F06E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0395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1222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10BD-D3E8-41CD-9066-38175671119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3606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9841-4D10-4C13-9509-5C47FBAEF42F}" type="datetimeFigureOut">
              <a:rPr lang="en-IE" smtClean="0"/>
              <a:pPr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" y="-27384"/>
            <a:ext cx="9147596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3009230"/>
            <a:ext cx="4427652" cy="1470025"/>
          </a:xfrm>
        </p:spPr>
        <p:txBody>
          <a:bodyPr>
            <a:noAutofit/>
          </a:bodyPr>
          <a:lstStyle/>
          <a:p>
            <a:r>
              <a:rPr lang="en-IE" sz="5400" dirty="0"/>
              <a:t>Rapid</a:t>
            </a:r>
            <a:br>
              <a:rPr lang="en-IE" sz="5400" dirty="0"/>
            </a:br>
            <a:r>
              <a:rPr lang="en-IE" sz="5400" dirty="0"/>
              <a:t>Application</a:t>
            </a:r>
            <a:br>
              <a:rPr lang="en-IE" sz="5400" dirty="0"/>
            </a:br>
            <a:r>
              <a:rPr lang="en-IE" sz="5400" dirty="0"/>
              <a:t>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528" y="6005360"/>
            <a:ext cx="3024336" cy="790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5656" y="3039095"/>
            <a:ext cx="4608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dirty="0" smtClean="0">
                <a:solidFill>
                  <a:schemeClr val="bg1"/>
                </a:solidFill>
              </a:rPr>
              <a:t>Rapid</a:t>
            </a:r>
          </a:p>
          <a:p>
            <a:r>
              <a:rPr lang="en-IE" sz="5400" dirty="0" smtClean="0">
                <a:solidFill>
                  <a:schemeClr val="bg1"/>
                </a:solidFill>
              </a:rPr>
              <a:t>Application</a:t>
            </a:r>
          </a:p>
          <a:p>
            <a:r>
              <a:rPr lang="en-IE" sz="5400" dirty="0" smtClean="0">
                <a:solidFill>
                  <a:schemeClr val="bg1"/>
                </a:solidFill>
              </a:rPr>
              <a:t>Development</a:t>
            </a:r>
            <a:endParaRPr lang="en-IE" sz="54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67744" y="6022777"/>
            <a:ext cx="3024336" cy="7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Reference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Martin, J., </a:t>
            </a:r>
            <a:r>
              <a:rPr lang="en-IE" i="1" dirty="0"/>
              <a:t>RAD: Rapid Application Development</a:t>
            </a:r>
            <a:r>
              <a:rPr lang="en-IE" dirty="0"/>
              <a:t>, 1991, MacMillan Publishing Co., New York.</a:t>
            </a:r>
          </a:p>
        </p:txBody>
      </p:sp>
      <p:pic>
        <p:nvPicPr>
          <p:cNvPr id="4" name="Picture 3" descr="516jJHCQC4L._SL5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860" y="2924944"/>
            <a:ext cx="252028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James Martin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Born in 1933.</a:t>
            </a:r>
          </a:p>
          <a:p>
            <a:r>
              <a:rPr lang="en-IE" dirty="0"/>
              <a:t>Died </a:t>
            </a:r>
            <a:r>
              <a:rPr lang="en-IE" dirty="0" smtClean="0"/>
              <a:t>24 June 2013</a:t>
            </a:r>
          </a:p>
          <a:p>
            <a:r>
              <a:rPr lang="en-IE" dirty="0" smtClean="0"/>
              <a:t>Born in Ashby, Leicestershire</a:t>
            </a:r>
          </a:p>
          <a:p>
            <a:r>
              <a:rPr lang="en-IE" dirty="0" smtClean="0"/>
              <a:t>a British Information Technology consultant and author, who was nominated for a Pulitzer prize</a:t>
            </a:r>
            <a:r>
              <a:rPr lang="en-IE" baseline="30000" dirty="0" smtClean="0"/>
              <a:t> </a:t>
            </a:r>
            <a:r>
              <a:rPr lang="en-IE" dirty="0" smtClean="0"/>
              <a:t>for his book, </a:t>
            </a:r>
            <a:r>
              <a:rPr lang="en-IE" i="1" dirty="0" smtClean="0"/>
              <a:t>The Wired Society: A Challenge for Tomorrow</a:t>
            </a:r>
            <a:r>
              <a:rPr lang="en-IE" dirty="0" smtClean="0"/>
              <a:t> (1977).</a:t>
            </a:r>
            <a:endParaRPr lang="en-IE" dirty="0"/>
          </a:p>
        </p:txBody>
      </p:sp>
      <p:pic>
        <p:nvPicPr>
          <p:cNvPr id="7" name="Content Placeholder 6" descr="yourfi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3970770" cy="3128967"/>
          </a:xfrm>
        </p:spPr>
      </p:pic>
    </p:spTree>
    <p:extLst>
      <p:ext uri="{BB962C8B-B14F-4D97-AF65-F5344CB8AC3E}">
        <p14:creationId xmlns:p14="http://schemas.microsoft.com/office/powerpoint/2010/main" val="42069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 smtClean="0"/>
              <a:t>2. Details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69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521A2-381B-4F2E-85D0-9803D6DC770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556792"/>
            <a:ext cx="7560840" cy="43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Rapid Application Development is  a </a:t>
            </a:r>
            <a:r>
              <a:rPr lang="en-US" sz="2800" b="1" u="sng" dirty="0"/>
              <a:t>lightweight </a:t>
            </a:r>
            <a:r>
              <a:rPr lang="en-US" sz="2800" b="1" u="sng" dirty="0" smtClean="0"/>
              <a:t>approach </a:t>
            </a:r>
            <a:r>
              <a:rPr lang="en-US" sz="2800" dirty="0" smtClean="0"/>
              <a:t>to development. It is divided into four phases: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1. Requirements Planning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2. User Design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3. Construction Phase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4. Cutover Phase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962570" cy="25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1. Requirements Planning Phase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Also called “Joint Requirements Planning (JRP</a:t>
            </a:r>
            <a:r>
              <a:rPr lang="en-US" sz="2400" dirty="0" smtClean="0"/>
              <a:t>) Phase”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Combines the Planning and Analysis phases from the Waterfall Model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End-users and IT staff agree on business </a:t>
            </a:r>
            <a:r>
              <a:rPr lang="en-IE" sz="2400" dirty="0"/>
              <a:t>needs, project scope, constraints, and system </a:t>
            </a:r>
            <a:r>
              <a:rPr lang="en-IE" sz="2400" dirty="0" smtClean="0"/>
              <a:t>requirements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This phase </a:t>
            </a:r>
            <a:r>
              <a:rPr lang="en-IE" sz="2400" dirty="0"/>
              <a:t>ends when the team </a:t>
            </a:r>
            <a:r>
              <a:rPr lang="en-IE" sz="2400" dirty="0" smtClean="0"/>
              <a:t>agree </a:t>
            </a:r>
            <a:r>
              <a:rPr lang="en-IE" sz="2400" dirty="0"/>
              <a:t>on the key issues and </a:t>
            </a:r>
            <a:r>
              <a:rPr lang="en-IE" sz="2400" dirty="0" smtClean="0"/>
              <a:t>obtain </a:t>
            </a:r>
            <a:r>
              <a:rPr lang="en-IE" sz="2400" dirty="0"/>
              <a:t>management authorization to </a:t>
            </a:r>
            <a:r>
              <a:rPr lang="en-IE" sz="2400" dirty="0" smtClean="0"/>
              <a:t>continue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10" y="145059"/>
            <a:ext cx="2428486" cy="15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2</a:t>
            </a:r>
            <a:r>
              <a:rPr lang="en-US" dirty="0" smtClean="0"/>
              <a:t>. User Design Phase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IE" sz="2400" dirty="0" smtClean="0"/>
              <a:t>End-users </a:t>
            </a:r>
            <a:r>
              <a:rPr lang="en-IE" sz="2400" dirty="0"/>
              <a:t>and IT staff </a:t>
            </a:r>
            <a:r>
              <a:rPr lang="en-IE" sz="2400" dirty="0" smtClean="0"/>
              <a:t>jointly develop the </a:t>
            </a:r>
            <a:r>
              <a:rPr lang="en-IE" sz="2400" dirty="0"/>
              <a:t>system processes, inputs, and outputs</a:t>
            </a:r>
            <a:r>
              <a:rPr lang="en-IE" sz="2400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They use a combination of Joint </a:t>
            </a:r>
            <a:r>
              <a:rPr lang="en-US" sz="2400" dirty="0"/>
              <a:t>Application Design (JAD</a:t>
            </a:r>
            <a:r>
              <a:rPr lang="en-US" sz="2400" dirty="0" smtClean="0"/>
              <a:t>) and CASE tools.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needs to be a </a:t>
            </a:r>
            <a:r>
              <a:rPr lang="en-IE" sz="2400" dirty="0" smtClean="0"/>
              <a:t>continuous </a:t>
            </a:r>
            <a:r>
              <a:rPr lang="en-IE" sz="2400" dirty="0"/>
              <a:t>interactive process that allows </a:t>
            </a:r>
            <a:r>
              <a:rPr lang="en-IE" sz="2400" dirty="0" smtClean="0"/>
              <a:t>End-users </a:t>
            </a:r>
            <a:r>
              <a:rPr lang="en-IE" sz="2400" dirty="0"/>
              <a:t>to understand, modify, and eventually approve a working model of the system that meets their needs.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IE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10" y="145059"/>
            <a:ext cx="2428486" cy="15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3</a:t>
            </a:r>
            <a:r>
              <a:rPr lang="en-US" dirty="0" smtClean="0"/>
              <a:t>. Construction Phase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IE" sz="2400" dirty="0" smtClean="0"/>
              <a:t>Similar to the Development phase in the Waterfall model, but End-</a:t>
            </a:r>
            <a:r>
              <a:rPr lang="en-IE" sz="2400" dirty="0"/>
              <a:t>users continue to participate and can still suggest changes or improvements as actual screens or reports are developed</a:t>
            </a:r>
            <a:r>
              <a:rPr lang="en-IE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The key tasks in this phase are </a:t>
            </a:r>
            <a:r>
              <a:rPr lang="en-IE" sz="2400" dirty="0"/>
              <a:t>programming and application development, coding, unit-integration and system testing.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10" y="145059"/>
            <a:ext cx="2428486" cy="15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4. Cutover Phase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IE" sz="2400" dirty="0"/>
              <a:t>Similar to the </a:t>
            </a:r>
            <a:r>
              <a:rPr lang="en-IE" sz="2400" dirty="0" smtClean="0"/>
              <a:t>Installation, Testing and Maintenance phases of the Waterfall model, </a:t>
            </a:r>
            <a:r>
              <a:rPr lang="en-IE" sz="2400" dirty="0"/>
              <a:t>including data conversion, testing, changeover to the new system, and user </a:t>
            </a:r>
            <a:r>
              <a:rPr lang="en-IE" sz="2400" dirty="0" smtClean="0"/>
              <a:t>training.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Compared </a:t>
            </a:r>
            <a:r>
              <a:rPr lang="en-IE" sz="2400" dirty="0"/>
              <a:t>with traditional methods, the entire process is </a:t>
            </a:r>
            <a:r>
              <a:rPr lang="en-IE" sz="2400" dirty="0" smtClean="0"/>
              <a:t>compressed, and as </a:t>
            </a:r>
            <a:r>
              <a:rPr lang="en-IE" sz="2400" dirty="0"/>
              <a:t>a result, the new system is built, delivered, and placed in operation much sooner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10" y="145059"/>
            <a:ext cx="2428486" cy="15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268356-A112-4F68-A4BF-B84EFAA097E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pic>
        <p:nvPicPr>
          <p:cNvPr id="3891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00200"/>
            <a:ext cx="7924800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10637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accent1"/>
                </a:solidFill>
              </a:rPr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bg1">
                    <a:lumMod val="75000"/>
                  </a:schemeClr>
                </a:solidFill>
              </a:rPr>
              <a:t>Details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CCCC00"/>
                </a:solidFill>
              </a:rPr>
              <a:t>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Disadvantages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B050"/>
                </a:solidFill>
              </a:rPr>
              <a:t>Interesting</a:t>
            </a:r>
            <a:r>
              <a:rPr lang="en-IE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FF0000"/>
                </a:solidFill>
              </a:rPr>
              <a:t>Reflection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accent1"/>
                </a:solidFill>
              </a:rPr>
              <a:t>Summary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71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800" dirty="0" smtClean="0"/>
              <a:t>Tools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Using </a:t>
            </a:r>
            <a:r>
              <a:rPr lang="en-IE" sz="2400" dirty="0"/>
              <a:t>CASE tools </a:t>
            </a:r>
            <a:r>
              <a:rPr lang="en-IE" sz="2400" dirty="0" smtClean="0"/>
              <a:t>provides </a:t>
            </a:r>
            <a:r>
              <a:rPr lang="en-IE" sz="2400" dirty="0"/>
              <a:t>automation support for systems development through features such as code generation and automatic consistency checking. </a:t>
            </a:r>
            <a:endParaRPr lang="en-IE" sz="2400" dirty="0" smtClean="0"/>
          </a:p>
          <a:p>
            <a:pPr lvl="1">
              <a:lnSpc>
                <a:spcPct val="90000"/>
              </a:lnSpc>
            </a:pPr>
            <a:r>
              <a:rPr lang="en-IE" sz="2400" dirty="0" smtClean="0"/>
              <a:t>CASE </a:t>
            </a:r>
            <a:r>
              <a:rPr lang="en-IE" sz="2400" dirty="0"/>
              <a:t>tools that generate prototypes can be used to support </a:t>
            </a:r>
            <a:r>
              <a:rPr lang="en-IE" sz="2400" dirty="0" smtClean="0"/>
              <a:t>the </a:t>
            </a:r>
            <a:r>
              <a:rPr lang="en-IE" sz="2400" dirty="0"/>
              <a:t>iterative development </a:t>
            </a:r>
            <a:r>
              <a:rPr lang="en-IE" sz="2400" dirty="0" smtClean="0"/>
              <a:t>approach, </a:t>
            </a:r>
            <a:r>
              <a:rPr lang="en-IE" sz="2400" dirty="0"/>
              <a:t>allowing end users to see the application evolve as it is being built</a:t>
            </a:r>
            <a:r>
              <a:rPr lang="en-IE" sz="2400" dirty="0" smtClean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5021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800" dirty="0" smtClean="0"/>
              <a:t>Methodology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The </a:t>
            </a:r>
            <a:r>
              <a:rPr lang="en-IE" sz="2400" dirty="0"/>
              <a:t>most effective family of techniques must be formalised and used to deliver the system. </a:t>
            </a:r>
            <a:endParaRPr lang="en-IE" sz="2400" dirty="0" smtClean="0"/>
          </a:p>
          <a:p>
            <a:pPr lvl="1">
              <a:lnSpc>
                <a:spcPct val="90000"/>
              </a:lnSpc>
            </a:pPr>
            <a:r>
              <a:rPr lang="en-IE" sz="2400" dirty="0" smtClean="0"/>
              <a:t>A </a:t>
            </a:r>
            <a:r>
              <a:rPr lang="en-IE" sz="2400" dirty="0"/>
              <a:t>complete list of tasks is provided to ensure that no essential activity is overlooked, while techniques are fully documented to ensure that a task is performed in the proper way</a:t>
            </a:r>
            <a:r>
              <a:rPr lang="en-IE" sz="2400" dirty="0" smtClean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369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800" dirty="0" smtClean="0"/>
              <a:t>People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The </a:t>
            </a:r>
            <a:r>
              <a:rPr lang="en-IE" sz="2400" dirty="0"/>
              <a:t>best people must be well-trained in both the methodology and the tools. </a:t>
            </a:r>
            <a:endParaRPr lang="en-IE" sz="2400" dirty="0" smtClean="0"/>
          </a:p>
          <a:p>
            <a:pPr lvl="1">
              <a:lnSpc>
                <a:spcPct val="90000"/>
              </a:lnSpc>
            </a:pPr>
            <a:r>
              <a:rPr lang="en-IE" sz="2400" dirty="0" smtClean="0"/>
              <a:t>Small </a:t>
            </a:r>
            <a:r>
              <a:rPr lang="en-IE" sz="2400" dirty="0"/>
              <a:t>teams that work consistently well together should be grouped together on assignments</a:t>
            </a:r>
            <a:r>
              <a:rPr lang="en-IE" sz="2400" dirty="0" smtClean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816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A281D-9B2F-49E3-A402-1DD45B5439E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800" dirty="0" smtClean="0"/>
              <a:t>Management</a:t>
            </a:r>
          </a:p>
          <a:p>
            <a:pPr lvl="1">
              <a:lnSpc>
                <a:spcPct val="90000"/>
              </a:lnSpc>
            </a:pPr>
            <a:r>
              <a:rPr lang="en-IE" sz="2400" dirty="0" smtClean="0"/>
              <a:t>The </a:t>
            </a:r>
            <a:r>
              <a:rPr lang="en-IE" sz="2400" dirty="0"/>
              <a:t>project must be managed for speed through the use of techniques such as facilitated Joint Requirements Planning (JRP) and Joint Application Design (JAD) workshops to extract users' requirements quickly. </a:t>
            </a:r>
            <a:endParaRPr lang="en-IE" sz="2400" dirty="0" smtClean="0"/>
          </a:p>
          <a:p>
            <a:pPr lvl="1">
              <a:lnSpc>
                <a:spcPct val="90000"/>
              </a:lnSpc>
            </a:pPr>
            <a:r>
              <a:rPr lang="en-IE" sz="2400" i="1" dirty="0" err="1" smtClean="0"/>
              <a:t>Timebox</a:t>
            </a:r>
            <a:r>
              <a:rPr lang="en-IE" sz="2400" i="1" dirty="0" smtClean="0"/>
              <a:t> </a:t>
            </a:r>
            <a:r>
              <a:rPr lang="en-IE" sz="2400" i="1" dirty="0"/>
              <a:t>Management </a:t>
            </a:r>
            <a:r>
              <a:rPr lang="en-IE" sz="2400" dirty="0"/>
              <a:t>is used in Rapid Construction to iteratively deliver the system to the users</a:t>
            </a:r>
            <a:r>
              <a:rPr lang="en-IE" sz="2400" dirty="0" smtClean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770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/>
              <a:t>3</a:t>
            </a:r>
            <a:r>
              <a:rPr lang="en-IE" dirty="0" smtClean="0"/>
              <a:t>. Advantages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68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Significantly reduced </a:t>
            </a:r>
            <a:r>
              <a:rPr lang="en-IE" dirty="0"/>
              <a:t>development </a:t>
            </a:r>
            <a:r>
              <a:rPr lang="en-IE" dirty="0" smtClean="0"/>
              <a:t>time compared to other models.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30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approach increases </a:t>
            </a:r>
            <a:r>
              <a:rPr lang="en-IE" dirty="0"/>
              <a:t>reusability of </a:t>
            </a:r>
            <a:r>
              <a:rPr lang="en-IE" dirty="0" smtClean="0"/>
              <a:t>components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14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Quick </a:t>
            </a:r>
            <a:r>
              <a:rPr lang="en-IE" dirty="0"/>
              <a:t>initial reviews </a:t>
            </a:r>
            <a:r>
              <a:rPr lang="en-IE" dirty="0" smtClean="0"/>
              <a:t>occur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10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It </a:t>
            </a:r>
            <a:r>
              <a:rPr lang="en-IE" dirty="0"/>
              <a:t>e</a:t>
            </a:r>
            <a:r>
              <a:rPr lang="en-IE" dirty="0" smtClean="0"/>
              <a:t>ncourages </a:t>
            </a:r>
            <a:r>
              <a:rPr lang="en-IE" dirty="0"/>
              <a:t>customer </a:t>
            </a:r>
            <a:r>
              <a:rPr lang="en-IE" dirty="0" smtClean="0"/>
              <a:t>feedback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83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Integration </a:t>
            </a:r>
            <a:r>
              <a:rPr lang="en-IE" dirty="0"/>
              <a:t>from very beginning solves a lot of integration issues.</a:t>
            </a:r>
          </a:p>
        </p:txBody>
      </p:sp>
    </p:spTree>
    <p:extLst>
      <p:ext uri="{BB962C8B-B14F-4D97-AF65-F5344CB8AC3E}">
        <p14:creationId xmlns:p14="http://schemas.microsoft.com/office/powerpoint/2010/main" val="10730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875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/>
              <a:t>4</a:t>
            </a:r>
            <a:r>
              <a:rPr lang="en-IE" dirty="0" smtClean="0"/>
              <a:t>. Disadvantages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5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Depends on strong team and individual performances for identifying business requirements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7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Only </a:t>
            </a:r>
            <a:r>
              <a:rPr lang="en-IE" dirty="0"/>
              <a:t>system that can be </a:t>
            </a:r>
            <a:r>
              <a:rPr lang="en-IE" dirty="0" smtClean="0"/>
              <a:t>easily modularized </a:t>
            </a:r>
            <a:r>
              <a:rPr lang="en-IE" dirty="0"/>
              <a:t>can be built using </a:t>
            </a:r>
            <a:r>
              <a:rPr lang="en-IE" dirty="0" smtClean="0"/>
              <a:t>RAD.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Requires </a:t>
            </a:r>
            <a:r>
              <a:rPr lang="en-IE" dirty="0"/>
              <a:t>highly skilled developers/designers.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24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High dependency on modelling skills.</a:t>
            </a:r>
          </a:p>
        </p:txBody>
      </p:sp>
    </p:spTree>
    <p:extLst>
      <p:ext uri="{BB962C8B-B14F-4D97-AF65-F5344CB8AC3E}">
        <p14:creationId xmlns:p14="http://schemas.microsoft.com/office/powerpoint/2010/main" val="11796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Disadvantages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Inapplicable </a:t>
            </a:r>
            <a:r>
              <a:rPr lang="en-IE" dirty="0"/>
              <a:t>to cheaper projects as cost of </a:t>
            </a:r>
            <a:r>
              <a:rPr lang="en-IE" dirty="0" smtClean="0"/>
              <a:t>modelling </a:t>
            </a:r>
            <a:r>
              <a:rPr lang="en-IE" dirty="0"/>
              <a:t>and automated code generation is very high.</a:t>
            </a:r>
          </a:p>
        </p:txBody>
      </p:sp>
    </p:spTree>
    <p:extLst>
      <p:ext uri="{BB962C8B-B14F-4D97-AF65-F5344CB8AC3E}">
        <p14:creationId xmlns:p14="http://schemas.microsoft.com/office/powerpoint/2010/main" val="22051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 smtClean="0"/>
              <a:t>5. Interesting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Interesting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RAD is a way to deliver systems very </a:t>
            </a:r>
            <a:r>
              <a:rPr lang="en-US" sz="2800" dirty="0" smtClean="0"/>
              <a:t>fast, but it should be noted that the </a:t>
            </a:r>
            <a:r>
              <a:rPr lang="en-US" sz="2800" dirty="0"/>
              <a:t>longer a project, the greater its likelihood of </a:t>
            </a:r>
            <a:r>
              <a:rPr lang="en-US" sz="2800" dirty="0" smtClean="0"/>
              <a:t>failure.</a:t>
            </a:r>
            <a:endParaRPr lang="en-US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2798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Interesting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RAD uses proven technologies and methodologies effectively.</a:t>
            </a:r>
          </a:p>
        </p:txBody>
      </p:sp>
    </p:spTree>
    <p:extLst>
      <p:ext uri="{BB962C8B-B14F-4D97-AF65-F5344CB8AC3E}">
        <p14:creationId xmlns:p14="http://schemas.microsoft.com/office/powerpoint/2010/main" val="8851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Interesting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/>
              <a:t>RAD should be used when there is a need to create a system that can be modularized in 2-3 months of time</a:t>
            </a:r>
            <a:r>
              <a:rPr lang="en-IE" sz="2800" dirty="0" smtClean="0"/>
              <a:t>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5405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 smtClean="0"/>
              <a:t>1. Overview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Interesting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RAD should </a:t>
            </a:r>
            <a:r>
              <a:rPr lang="en-IE" sz="2800" dirty="0" smtClean="0"/>
              <a:t>only be used be used:</a:t>
            </a:r>
          </a:p>
          <a:p>
            <a:pPr lvl="1"/>
            <a:r>
              <a:rPr lang="en-IE" dirty="0" smtClean="0"/>
              <a:t>if </a:t>
            </a:r>
            <a:r>
              <a:rPr lang="en-IE" dirty="0"/>
              <a:t>there’s high availability of designers for </a:t>
            </a:r>
            <a:r>
              <a:rPr lang="en-IE" dirty="0" smtClean="0"/>
              <a:t>modelling</a:t>
            </a:r>
          </a:p>
          <a:p>
            <a:pPr lvl="1"/>
            <a:r>
              <a:rPr lang="en-IE" dirty="0" smtClean="0"/>
              <a:t>if </a:t>
            </a:r>
            <a:r>
              <a:rPr lang="en-IE" dirty="0"/>
              <a:t>the budget is high enough to afford their cost along with the cost of automated code generating </a:t>
            </a:r>
            <a:r>
              <a:rPr lang="en-IE" dirty="0" smtClean="0"/>
              <a:t>tools.</a:t>
            </a:r>
          </a:p>
          <a:p>
            <a:pPr lvl="1"/>
            <a:r>
              <a:rPr lang="en-IE" dirty="0" smtClean="0"/>
              <a:t>if </a:t>
            </a:r>
            <a:r>
              <a:rPr lang="en-IE" dirty="0"/>
              <a:t>resources with high business knowledge are available and there is a need to produce the system in a short span of time (2-3 months).</a:t>
            </a:r>
          </a:p>
        </p:txBody>
      </p:sp>
    </p:spTree>
    <p:extLst>
      <p:ext uri="{BB962C8B-B14F-4D97-AF65-F5344CB8AC3E}">
        <p14:creationId xmlns:p14="http://schemas.microsoft.com/office/powerpoint/2010/main" val="25829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Interesting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There are other versions of the Model: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16857"/>
            <a:ext cx="3012188" cy="226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5" y="4416857"/>
            <a:ext cx="3708180" cy="22680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11073" y="1988840"/>
            <a:ext cx="3721853" cy="2183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2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 smtClean="0"/>
              <a:t>6. Reflections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0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There may be a tendency to make the solution fit within the capabilities of the tools provided by RAD.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9" y="2814874"/>
            <a:ext cx="4534541" cy="3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RAD can’t be used in all situations, and required highly motived and skills IT staff and End-users.</a:t>
            </a:r>
          </a:p>
        </p:txBody>
      </p:sp>
    </p:spTree>
    <p:extLst>
      <p:ext uri="{BB962C8B-B14F-4D97-AF65-F5344CB8AC3E}">
        <p14:creationId xmlns:p14="http://schemas.microsoft.com/office/powerpoint/2010/main" val="33466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Modelling might include: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 Flow Diagram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UML Activity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Case Diagrams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Interaction Sequence Diagrams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83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D0847-2188-49F4-B16F-6F933768F7E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Software Tools might include: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MicroSoft</a:t>
            </a:r>
            <a:r>
              <a:rPr lang="en-US" sz="2400" dirty="0" smtClean="0"/>
              <a:t> Visio (drawing tool)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FileMaker (wed publishing)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MicroSoft</a:t>
            </a:r>
            <a:r>
              <a:rPr lang="en-US" sz="2400" dirty="0" smtClean="0"/>
              <a:t> Access (front-end &amp; back-end prototypes)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Visual Basic (GUIs)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Oracle </a:t>
            </a:r>
            <a:r>
              <a:rPr lang="en-US" sz="2400" dirty="0"/>
              <a:t>Enterprise Development </a:t>
            </a:r>
            <a:r>
              <a:rPr lang="en-US" sz="2400" dirty="0" smtClean="0"/>
              <a:t>Suite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Microsoft Visual </a:t>
            </a:r>
            <a:r>
              <a:rPr lang="en-US" sz="2400" dirty="0" smtClean="0"/>
              <a:t>Studio</a:t>
            </a:r>
            <a:r>
              <a:rPr lang="en-US" sz="2400" dirty="0"/>
              <a:t> (front-end </a:t>
            </a:r>
            <a:r>
              <a:rPr lang="en-US" sz="2400" dirty="0" smtClean="0"/>
              <a:t>&amp; </a:t>
            </a:r>
            <a:r>
              <a:rPr lang="en-US" sz="2400" dirty="0"/>
              <a:t>back-end prototypes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Rational Rose </a:t>
            </a:r>
            <a:r>
              <a:rPr lang="en-US" sz="2400" dirty="0" smtClean="0"/>
              <a:t>XDE (drawing tool)</a:t>
            </a:r>
          </a:p>
        </p:txBody>
      </p:sp>
    </p:spTree>
    <p:extLst>
      <p:ext uri="{BB962C8B-B14F-4D97-AF65-F5344CB8AC3E}">
        <p14:creationId xmlns:p14="http://schemas.microsoft.com/office/powerpoint/2010/main" val="6184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Reflections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79" y="1421568"/>
            <a:ext cx="5295041" cy="50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/>
              <a:t>7</a:t>
            </a:r>
            <a:r>
              <a:rPr lang="en-IE" dirty="0" smtClean="0"/>
              <a:t>. Review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31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Review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did we learn?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62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“Rapid Application Development” is a model that represents one method as to how software can be developed.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98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/>
              <a:t>8</a:t>
            </a:r>
            <a:r>
              <a:rPr lang="en-IE" dirty="0" smtClean="0"/>
              <a:t>. Summary</a:t>
            </a:r>
            <a:endParaRPr lang="en-IE" dirty="0"/>
          </a:p>
        </p:txBody>
      </p:sp>
      <p:sp>
        <p:nvSpPr>
          <p:cNvPr id="3" name="Horizontal Scroll 2"/>
          <p:cNvSpPr/>
          <p:nvPr/>
        </p:nvSpPr>
        <p:spPr>
          <a:xfrm>
            <a:off x="827584" y="1700808"/>
            <a:ext cx="7488832" cy="29523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9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556792"/>
            <a:ext cx="7560840" cy="430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10900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Methodologies</a:t>
            </a:r>
            <a:endParaRPr lang="en-I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F4929D-CFC7-469A-9A67-0F79E4DFA7E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1989138"/>
            <a:ext cx="785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IE" sz="2800" dirty="0"/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1950s          </a:t>
            </a:r>
            <a:r>
              <a:rPr lang="en-IE" sz="2800" dirty="0" smtClean="0"/>
              <a:t>Code </a:t>
            </a:r>
            <a:r>
              <a:rPr lang="en-IE" sz="2800" dirty="0"/>
              <a:t>&amp; Fix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1960s          </a:t>
            </a:r>
            <a:r>
              <a:rPr lang="en-IE" sz="2800" dirty="0" smtClean="0"/>
              <a:t>Design-Code-Test-Maintain</a:t>
            </a:r>
            <a:endParaRPr lang="en-IE" sz="2800" dirty="0"/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1970s          </a:t>
            </a:r>
            <a:r>
              <a:rPr lang="en-IE" sz="2800" dirty="0" smtClean="0"/>
              <a:t>Waterfall </a:t>
            </a:r>
            <a:r>
              <a:rPr lang="en-IE" sz="2800" dirty="0"/>
              <a:t>Model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1980s          </a:t>
            </a:r>
            <a:r>
              <a:rPr lang="en-IE" sz="2800" dirty="0" smtClean="0"/>
              <a:t>Spiral </a:t>
            </a:r>
            <a:r>
              <a:rPr lang="en-IE" sz="2800" dirty="0"/>
              <a:t>Model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1990s          </a:t>
            </a:r>
            <a:r>
              <a:rPr lang="en-IE" sz="2800" u="sng" dirty="0" smtClean="0"/>
              <a:t>R</a:t>
            </a:r>
            <a:r>
              <a:rPr lang="en-IE" sz="2800" dirty="0" smtClean="0"/>
              <a:t>apid </a:t>
            </a:r>
            <a:r>
              <a:rPr lang="en-IE" sz="2800" u="sng" dirty="0"/>
              <a:t>A</a:t>
            </a:r>
            <a:r>
              <a:rPr lang="en-IE" sz="2800" dirty="0"/>
              <a:t>pplication </a:t>
            </a:r>
            <a:r>
              <a:rPr lang="en-IE" sz="2800" u="sng" dirty="0" smtClean="0"/>
              <a:t>D</a:t>
            </a:r>
            <a:r>
              <a:rPr lang="en-IE" sz="2800" dirty="0" smtClean="0"/>
              <a:t>evelopment, V Model</a:t>
            </a:r>
            <a:endParaRPr lang="en-IE" sz="2800" dirty="0"/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2000s          </a:t>
            </a:r>
            <a:r>
              <a:rPr lang="en-IE" sz="2800" dirty="0" smtClean="0"/>
              <a:t>Agile </a:t>
            </a:r>
            <a:r>
              <a:rPr lang="en-IE" sz="2800" dirty="0"/>
              <a:t>Methods</a:t>
            </a:r>
            <a:endParaRPr lang="en-GB" sz="32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691680" y="2278063"/>
            <a:ext cx="936625" cy="4319587"/>
          </a:xfrm>
          <a:prstGeom prst="downArrow">
            <a:avLst>
              <a:gd name="adj1" fmla="val 50000"/>
              <a:gd name="adj2" fmla="val 1152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900113" y="2997200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00113" y="3500438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900757" y="4005263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900113" y="4581525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900113" y="5084763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Methodologies</a:t>
            </a:r>
            <a:endParaRPr lang="en-I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F4929D-CFC7-469A-9A67-0F79E4DFA7E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1989138"/>
            <a:ext cx="7850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IE" sz="2800" dirty="0"/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1950s          </a:t>
            </a:r>
            <a:r>
              <a:rPr lang="en-IE" sz="2800" dirty="0" smtClean="0"/>
              <a:t>Code </a:t>
            </a:r>
            <a:r>
              <a:rPr lang="en-IE" sz="2800" dirty="0"/>
              <a:t>&amp; Fix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1960s          </a:t>
            </a:r>
            <a:r>
              <a:rPr lang="en-IE" sz="2800" dirty="0" smtClean="0"/>
              <a:t>Design-Code-Test-Maintain</a:t>
            </a:r>
            <a:endParaRPr lang="en-IE" sz="2800" dirty="0"/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1970s          </a:t>
            </a:r>
            <a:r>
              <a:rPr lang="en-IE" sz="2800" dirty="0" smtClean="0"/>
              <a:t>Waterfall </a:t>
            </a:r>
            <a:r>
              <a:rPr lang="en-IE" sz="2800" dirty="0"/>
              <a:t>Model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1980s          </a:t>
            </a:r>
            <a:r>
              <a:rPr lang="en-IE" sz="2800" dirty="0" smtClean="0"/>
              <a:t>Spiral </a:t>
            </a:r>
            <a:r>
              <a:rPr lang="en-IE" sz="2800" dirty="0"/>
              <a:t>Model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1990s          </a:t>
            </a:r>
            <a:r>
              <a:rPr lang="en-IE" sz="2800" u="sng" dirty="0" smtClean="0"/>
              <a:t>R</a:t>
            </a:r>
            <a:r>
              <a:rPr lang="en-IE" sz="2800" dirty="0" smtClean="0"/>
              <a:t>apid </a:t>
            </a:r>
            <a:r>
              <a:rPr lang="en-IE" sz="2800" u="sng" dirty="0"/>
              <a:t>A</a:t>
            </a:r>
            <a:r>
              <a:rPr lang="en-IE" sz="2800" dirty="0"/>
              <a:t>pplication </a:t>
            </a:r>
            <a:r>
              <a:rPr lang="en-IE" sz="2800" u="sng" dirty="0" smtClean="0"/>
              <a:t>D</a:t>
            </a:r>
            <a:r>
              <a:rPr lang="en-IE" sz="2800" dirty="0" smtClean="0"/>
              <a:t>evelopment, V Model</a:t>
            </a:r>
            <a:endParaRPr lang="en-IE" sz="2800" dirty="0"/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sz="2800" dirty="0"/>
              <a:t>2000s          </a:t>
            </a:r>
            <a:r>
              <a:rPr lang="en-IE" sz="2800" dirty="0" smtClean="0"/>
              <a:t>Agile </a:t>
            </a:r>
            <a:r>
              <a:rPr lang="en-IE" sz="2800" dirty="0"/>
              <a:t>Methods</a:t>
            </a:r>
            <a:endParaRPr lang="en-GB" sz="32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691680" y="2278063"/>
            <a:ext cx="936625" cy="4319587"/>
          </a:xfrm>
          <a:prstGeom prst="downArrow">
            <a:avLst>
              <a:gd name="adj1" fmla="val 50000"/>
              <a:gd name="adj2" fmla="val 1152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900113" y="2997200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00113" y="3500438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900757" y="4005263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900113" y="4581525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900113" y="5084763"/>
            <a:ext cx="7559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2196752" y="4508501"/>
            <a:ext cx="5255567" cy="648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9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556792"/>
            <a:ext cx="7560840" cy="43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Reference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Martin, J., </a:t>
            </a:r>
            <a:r>
              <a:rPr lang="en-IE" i="1" dirty="0"/>
              <a:t>RAD: Rapid Application Development</a:t>
            </a:r>
            <a:r>
              <a:rPr lang="en-IE" dirty="0"/>
              <a:t>, 1991, MacMillan Publishing Co., New York.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1052</Words>
  <Application>Microsoft Office PowerPoint</Application>
  <PresentationFormat>On-screen Show (4:3)</PresentationFormat>
  <Paragraphs>192</Paragraphs>
  <Slides>52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Rapid Application Development</vt:lpstr>
      <vt:lpstr>Contents</vt:lpstr>
      <vt:lpstr>PowerPoint Presentation</vt:lpstr>
      <vt:lpstr>1. Overview</vt:lpstr>
      <vt:lpstr>Overview</vt:lpstr>
      <vt:lpstr>Timeline of Methodologies</vt:lpstr>
      <vt:lpstr>Timeline of Methodologies</vt:lpstr>
      <vt:lpstr>PowerPoint Presentation</vt:lpstr>
      <vt:lpstr>Reference</vt:lpstr>
      <vt:lpstr>Reference</vt:lpstr>
      <vt:lpstr>James Martin</vt:lpstr>
      <vt:lpstr>2. Details</vt:lpstr>
      <vt:lpstr>RAD</vt:lpstr>
      <vt:lpstr>RAD</vt:lpstr>
      <vt:lpstr>RAD</vt:lpstr>
      <vt:lpstr>RAD</vt:lpstr>
      <vt:lpstr>RAD</vt:lpstr>
      <vt:lpstr>RAD</vt:lpstr>
      <vt:lpstr>RAD</vt:lpstr>
      <vt:lpstr>RAD</vt:lpstr>
      <vt:lpstr>RAD</vt:lpstr>
      <vt:lpstr>RAD</vt:lpstr>
      <vt:lpstr>RAD</vt:lpstr>
      <vt:lpstr>3. Advantages</vt:lpstr>
      <vt:lpstr>Advantages</vt:lpstr>
      <vt:lpstr>Advantages</vt:lpstr>
      <vt:lpstr>Advantages</vt:lpstr>
      <vt:lpstr>Advantages</vt:lpstr>
      <vt:lpstr>Advantages</vt:lpstr>
      <vt:lpstr>4. Disadvantages</vt:lpstr>
      <vt:lpstr>Disadvantages</vt:lpstr>
      <vt:lpstr>Disadvantages</vt:lpstr>
      <vt:lpstr>Disadvantages</vt:lpstr>
      <vt:lpstr>Disadvantages</vt:lpstr>
      <vt:lpstr>Disadvantages</vt:lpstr>
      <vt:lpstr>5. Interesting</vt:lpstr>
      <vt:lpstr>Interesting</vt:lpstr>
      <vt:lpstr>Interesting</vt:lpstr>
      <vt:lpstr>Interesting</vt:lpstr>
      <vt:lpstr>Interesting</vt:lpstr>
      <vt:lpstr>Interesting</vt:lpstr>
      <vt:lpstr>6. Reflections</vt:lpstr>
      <vt:lpstr>RAD</vt:lpstr>
      <vt:lpstr>RAD</vt:lpstr>
      <vt:lpstr>RAD</vt:lpstr>
      <vt:lpstr>RAD</vt:lpstr>
      <vt:lpstr>Reflections</vt:lpstr>
      <vt:lpstr>7. Review</vt:lpstr>
      <vt:lpstr>Review</vt:lpstr>
      <vt:lpstr>8. Summary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Little-Man Computer</dc:title>
  <dc:creator>dgordon</dc:creator>
  <cp:lastModifiedBy>Damian Gordon</cp:lastModifiedBy>
  <cp:revision>151</cp:revision>
  <dcterms:created xsi:type="dcterms:W3CDTF">2011-09-15T13:34:26Z</dcterms:created>
  <dcterms:modified xsi:type="dcterms:W3CDTF">2017-10-09T21:33:25Z</dcterms:modified>
</cp:coreProperties>
</file>