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08/03/2016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08/03/2016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320" y="2247008"/>
            <a:ext cx="11903773" cy="1758057"/>
          </a:xfrm>
        </p:spPr>
        <p:txBody>
          <a:bodyPr>
            <a:noAutofit/>
          </a:bodyPr>
          <a:lstStyle/>
          <a:p>
            <a:r>
              <a:rPr lang="en-IE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Universal Design </a:t>
            </a:r>
            <a:br>
              <a:rPr lang="en-IE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IE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Computer Science</a:t>
            </a:r>
            <a:endParaRPr lang="en-IE" sz="4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4412704"/>
            <a:ext cx="8533289" cy="1752600"/>
          </a:xfrm>
        </p:spPr>
        <p:txBody>
          <a:bodyPr/>
          <a:lstStyle/>
          <a:p>
            <a:r>
              <a:rPr lang="en-IE" b="1" dirty="0" smtClean="0"/>
              <a:t>Damian Gordon</a:t>
            </a:r>
            <a:endParaRPr lang="en-IE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09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298" y="188640"/>
            <a:ext cx="5087903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1295298" y="1124744"/>
            <a:ext cx="5087903" cy="36724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1487295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87295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87295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87295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87295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17" name="Rectangle 16"/>
          <p:cNvSpPr/>
          <p:nvPr/>
        </p:nvSpPr>
        <p:spPr>
          <a:xfrm>
            <a:off x="1258356" y="4896870"/>
            <a:ext cx="5087903" cy="1800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ounded Rectangle 1"/>
          <p:cNvSpPr/>
          <p:nvPr/>
        </p:nvSpPr>
        <p:spPr>
          <a:xfrm>
            <a:off x="1450353" y="489687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Use of Patterns</a:t>
            </a:r>
            <a:endParaRPr lang="en-IE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1450353" y="5832974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Consideration for Users</a:t>
            </a:r>
            <a:endParaRPr lang="en-IE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6767194" y="486916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b="1" dirty="0"/>
              <a:t>Repeated themes in terms of navigation and functionality 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767194" y="5805264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b="1" dirty="0"/>
              <a:t>Understand the users’ needs, consider personas, speak their language 	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767194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b="1" dirty="0"/>
              <a:t>The use of colours, use of clear language, etc. 	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767194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b="1" dirty="0"/>
              <a:t>Catching, preventing error, clear error messages. 	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767194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600" b="1" dirty="0"/>
              <a:t>Configurable interface, adapts to user needs, variety of ways of achieving the same thing (e.g. hotkeys) 	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767194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b="1" dirty="0"/>
              <a:t>Navigation pathways, metaphor, number of clicks, breadcrumbs, etc. 	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767194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b="1" dirty="0"/>
              <a:t>One product designed well for everyone. 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798742" y="216350"/>
            <a:ext cx="4799908" cy="6480720"/>
          </a:xfrm>
          <a:prstGeom prst="roundRect">
            <a:avLst/>
          </a:prstGeom>
          <a:gradFill>
            <a:gsLst>
              <a:gs pos="100000">
                <a:srgbClr val="FF3399"/>
              </a:gs>
              <a:gs pos="25000">
                <a:srgbClr val="FF6633"/>
              </a:gs>
              <a:gs pos="54000">
                <a:srgbClr val="FFFF00"/>
              </a:gs>
              <a:gs pos="72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b="1" dirty="0" smtClean="0">
                <a:solidFill>
                  <a:schemeClr val="tx1"/>
                </a:solidFill>
              </a:rPr>
              <a:t>These are in essence End-User</a:t>
            </a:r>
          </a:p>
          <a:p>
            <a:pPr algn="ctr"/>
            <a:r>
              <a:rPr lang="en-IE" sz="5400" b="1" dirty="0" smtClean="0">
                <a:solidFill>
                  <a:schemeClr val="tx1"/>
                </a:solidFill>
              </a:rPr>
              <a:t>Guidelines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02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199300" y="194855"/>
            <a:ext cx="4799908" cy="6480720"/>
          </a:xfrm>
          <a:prstGeom prst="roundRect">
            <a:avLst/>
          </a:prstGeom>
          <a:gradFill>
            <a:gsLst>
              <a:gs pos="100000">
                <a:srgbClr val="FF3399"/>
              </a:gs>
              <a:gs pos="25000">
                <a:srgbClr val="FF6633"/>
              </a:gs>
              <a:gs pos="54000">
                <a:srgbClr val="FFFF00"/>
              </a:gs>
              <a:gs pos="72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b="1" dirty="0" smtClean="0">
                <a:solidFill>
                  <a:schemeClr val="tx1"/>
                </a:solidFill>
              </a:rPr>
              <a:t>…and just focuses on the user interface…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632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199300" y="194855"/>
            <a:ext cx="4799908" cy="6480720"/>
          </a:xfrm>
          <a:prstGeom prst="roundRect">
            <a:avLst/>
          </a:prstGeom>
          <a:gradFill>
            <a:gsLst>
              <a:gs pos="100000">
                <a:srgbClr val="FF3399"/>
              </a:gs>
              <a:gs pos="25000">
                <a:srgbClr val="FF6633"/>
              </a:gs>
              <a:gs pos="54000">
                <a:srgbClr val="FFFF00"/>
              </a:gs>
              <a:gs pos="72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b="1" dirty="0" smtClean="0">
                <a:solidFill>
                  <a:schemeClr val="tx1"/>
                </a:solidFill>
              </a:rPr>
              <a:t>…and just focuses on the user interface…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79199" y="183735"/>
            <a:ext cx="4799908" cy="6480720"/>
          </a:xfrm>
          <a:prstGeom prst="roundRect">
            <a:avLst/>
          </a:prstGeom>
          <a:gradFill>
            <a:gsLst>
              <a:gs pos="100000">
                <a:srgbClr val="FF3399"/>
              </a:gs>
              <a:gs pos="25000">
                <a:srgbClr val="FF6633"/>
              </a:gs>
              <a:gs pos="54000">
                <a:srgbClr val="FFFF00"/>
              </a:gs>
              <a:gs pos="72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b="1" dirty="0" smtClean="0">
                <a:solidFill>
                  <a:schemeClr val="tx1"/>
                </a:solidFill>
              </a:rPr>
              <a:t>What about the code itself?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83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870" y="1700808"/>
            <a:ext cx="6336704" cy="38164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837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750" y="116632"/>
            <a:ext cx="6937402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4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199300" y="194855"/>
            <a:ext cx="4799908" cy="6480720"/>
          </a:xfrm>
          <a:prstGeom prst="roundRect">
            <a:avLst/>
          </a:prstGeom>
          <a:gradFill>
            <a:gsLst>
              <a:gs pos="100000">
                <a:srgbClr val="FF3399"/>
              </a:gs>
              <a:gs pos="25000">
                <a:srgbClr val="FF6633"/>
              </a:gs>
              <a:gs pos="54000">
                <a:srgbClr val="FFFF00"/>
              </a:gs>
              <a:gs pos="72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b="1" dirty="0" smtClean="0">
                <a:solidFill>
                  <a:schemeClr val="tx1"/>
                </a:solidFill>
              </a:rPr>
              <a:t>End-User</a:t>
            </a:r>
          </a:p>
          <a:p>
            <a:pPr algn="ctr"/>
            <a:r>
              <a:rPr lang="en-IE" sz="5400" b="1" dirty="0" smtClean="0">
                <a:solidFill>
                  <a:schemeClr val="tx1"/>
                </a:solidFill>
              </a:rPr>
              <a:t>Guidelines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79199" y="183735"/>
            <a:ext cx="4799908" cy="6480720"/>
          </a:xfrm>
          <a:prstGeom prst="roundRect">
            <a:avLst/>
          </a:prstGeom>
          <a:gradFill>
            <a:gsLst>
              <a:gs pos="100000">
                <a:srgbClr val="FF3399"/>
              </a:gs>
              <a:gs pos="25000">
                <a:srgbClr val="FF6633"/>
              </a:gs>
              <a:gs pos="54000">
                <a:srgbClr val="FFFF00"/>
              </a:gs>
              <a:gs pos="72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b="1" dirty="0" smtClean="0">
                <a:solidFill>
                  <a:schemeClr val="tx1"/>
                </a:solidFill>
              </a:rPr>
              <a:t>Developer</a:t>
            </a:r>
          </a:p>
          <a:p>
            <a:pPr algn="ctr"/>
            <a:r>
              <a:rPr lang="en-IE" sz="5400" b="1" dirty="0" smtClean="0">
                <a:solidFill>
                  <a:schemeClr val="tx1"/>
                </a:solidFill>
              </a:rPr>
              <a:t>Guidelines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072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i="1" dirty="0" smtClean="0"/>
              <a:t>Provide </a:t>
            </a:r>
            <a:r>
              <a:rPr lang="en-IE" i="1" dirty="0"/>
              <a:t>the same means of use for all users: identical whenever possible; equivalent when not. 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Avoid </a:t>
            </a:r>
            <a:r>
              <a:rPr lang="en-IE" i="1" dirty="0"/>
              <a:t>segregating or stigmatizing any users. 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Make </a:t>
            </a:r>
            <a:r>
              <a:rPr lang="en-IE" i="1" dirty="0"/>
              <a:t>provisions for privacy, security, and safety equally available to all users. 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Make </a:t>
            </a:r>
            <a:r>
              <a:rPr lang="en-IE" i="1" dirty="0"/>
              <a:t>the design appealing to all users. </a:t>
            </a:r>
            <a:endParaRPr lang="en-IE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dirty="0" smtClean="0"/>
              <a:t>Provide </a:t>
            </a:r>
            <a:r>
              <a:rPr lang="en-IE" dirty="0"/>
              <a:t>a range of IDEs and development </a:t>
            </a:r>
            <a:r>
              <a:rPr lang="en-IE" dirty="0" smtClean="0"/>
              <a:t>environments.</a:t>
            </a:r>
          </a:p>
          <a:p>
            <a:pPr marL="342900" indent="-342900">
              <a:buAutoNum type="alphaUcPeriod"/>
            </a:pPr>
            <a:r>
              <a:rPr lang="en-IE" dirty="0" smtClean="0"/>
              <a:t>Ensure </a:t>
            </a:r>
            <a:r>
              <a:rPr lang="en-IE" dirty="0"/>
              <a:t>that all the necessary assistive technologies needed are </a:t>
            </a:r>
            <a:r>
              <a:rPr lang="en-IE" dirty="0" smtClean="0"/>
              <a:t>provided.</a:t>
            </a:r>
          </a:p>
          <a:p>
            <a:pPr marL="342900" indent="-342900">
              <a:buAutoNum type="alphaUcPeriod"/>
            </a:pPr>
            <a:r>
              <a:rPr lang="en-IE" dirty="0" smtClean="0"/>
              <a:t>Provide </a:t>
            </a:r>
            <a:r>
              <a:rPr lang="en-IE" dirty="0"/>
              <a:t>versioning software, document backup facilities, and undelete features. </a:t>
            </a:r>
          </a:p>
          <a:p>
            <a:pPr marL="342900" indent="-342900">
              <a:buAutoNum type="alphaUcPeriod"/>
            </a:pPr>
            <a:r>
              <a:rPr lang="en-IE" dirty="0" smtClean="0"/>
              <a:t>Ensure </a:t>
            </a:r>
            <a:r>
              <a:rPr lang="en-IE" dirty="0"/>
              <a:t>the software is as readable and clear as possible.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385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000" i="1" dirty="0" smtClean="0"/>
              <a:t>Provide </a:t>
            </a:r>
            <a:r>
              <a:rPr lang="en-IE" sz="2000" i="1" dirty="0"/>
              <a:t>choice in methods of use. </a:t>
            </a:r>
          </a:p>
          <a:p>
            <a:pPr marL="342900" indent="-342900">
              <a:buAutoNum type="alphaUcPeriod"/>
            </a:pPr>
            <a:r>
              <a:rPr lang="en-IE" sz="2000" i="1" dirty="0" smtClean="0"/>
              <a:t>Accommodate </a:t>
            </a:r>
            <a:r>
              <a:rPr lang="en-IE" sz="2000" i="1" dirty="0"/>
              <a:t>right- or left-handed access and </a:t>
            </a:r>
            <a:r>
              <a:rPr lang="en-IE" sz="2000" i="1" dirty="0" smtClean="0"/>
              <a:t>use.</a:t>
            </a:r>
          </a:p>
          <a:p>
            <a:pPr marL="342900" indent="-342900">
              <a:buAutoNum type="alphaUcPeriod"/>
            </a:pPr>
            <a:r>
              <a:rPr lang="en-IE" sz="2000" i="1" dirty="0" smtClean="0"/>
              <a:t>Facilitate </a:t>
            </a:r>
            <a:r>
              <a:rPr lang="en-IE" sz="2000" i="1" dirty="0"/>
              <a:t>the user's accuracy and </a:t>
            </a:r>
            <a:r>
              <a:rPr lang="en-IE" sz="2000" i="1" dirty="0" smtClean="0"/>
              <a:t>precision.</a:t>
            </a:r>
          </a:p>
          <a:p>
            <a:pPr marL="342900" indent="-342900">
              <a:buAutoNum type="alphaUcPeriod"/>
            </a:pPr>
            <a:r>
              <a:rPr lang="en-IE" sz="2000" i="1" dirty="0" smtClean="0"/>
              <a:t>Provide </a:t>
            </a:r>
            <a:r>
              <a:rPr lang="en-IE" sz="2000" i="1" dirty="0"/>
              <a:t>adaptability to the user's pace.</a:t>
            </a:r>
            <a:endParaRPr lang="en-IE" sz="2000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000" dirty="0" smtClean="0"/>
              <a:t>Provide </a:t>
            </a:r>
            <a:r>
              <a:rPr lang="en-IE" sz="2000" dirty="0"/>
              <a:t>a range of IDEs and development environments.</a:t>
            </a:r>
          </a:p>
          <a:p>
            <a:pPr marL="342900" indent="-342900">
              <a:buAutoNum type="alphaUcPeriod"/>
            </a:pPr>
            <a:r>
              <a:rPr lang="en-IE" sz="2000" dirty="0" smtClean="0"/>
              <a:t>Provide </a:t>
            </a:r>
            <a:r>
              <a:rPr lang="en-IE" sz="2000" dirty="0"/>
              <a:t>a range of input devices, e.g. keyboards, voice synthesis</a:t>
            </a:r>
          </a:p>
          <a:p>
            <a:pPr marL="342900" indent="-342900">
              <a:buAutoNum type="alphaUcPeriod"/>
            </a:pPr>
            <a:r>
              <a:rPr lang="en-IE" sz="2000" dirty="0" smtClean="0"/>
              <a:t>Provide </a:t>
            </a:r>
            <a:r>
              <a:rPr lang="en-IE" sz="2000" dirty="0"/>
              <a:t>code standards checking tools</a:t>
            </a:r>
          </a:p>
          <a:p>
            <a:pPr marL="342900" indent="-342900">
              <a:buAutoNum type="alphaUcPeriod"/>
            </a:pPr>
            <a:r>
              <a:rPr lang="en-IE" sz="2000" dirty="0" smtClean="0"/>
              <a:t>Develop </a:t>
            </a:r>
            <a:r>
              <a:rPr lang="en-IE" sz="2000" dirty="0"/>
              <a:t>in a modular, component based approach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815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i="1" dirty="0" smtClean="0"/>
              <a:t>Eliminate </a:t>
            </a:r>
            <a:r>
              <a:rPr lang="en-IE" i="1" dirty="0"/>
              <a:t>unnecessary complexity. 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Be </a:t>
            </a:r>
            <a:r>
              <a:rPr lang="en-IE" i="1" dirty="0"/>
              <a:t>consistent with user expectations and intuition</a:t>
            </a:r>
            <a:r>
              <a:rPr lang="en-IE" b="1" i="1" dirty="0"/>
              <a:t> [Navigation pathway, breadcrumbs] 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Accommodate </a:t>
            </a:r>
            <a:r>
              <a:rPr lang="en-IE" i="1" dirty="0"/>
              <a:t>a wide range of literacy and language skills. 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Arrange </a:t>
            </a:r>
            <a:r>
              <a:rPr lang="en-IE" i="1" dirty="0"/>
              <a:t>information consistent with its importance.</a:t>
            </a:r>
            <a:r>
              <a:rPr lang="en-IE" b="1" i="1" dirty="0"/>
              <a:t>[</a:t>
            </a:r>
            <a:r>
              <a:rPr lang="en-IE" b="1" i="1" dirty="0" smtClean="0"/>
              <a:t>Metaphors]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Provide </a:t>
            </a:r>
            <a:r>
              <a:rPr lang="en-IE" i="1" dirty="0"/>
              <a:t>effective prompting and feedback during and after task completion.</a:t>
            </a:r>
            <a:endParaRPr lang="en-IE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dirty="0" smtClean="0"/>
              <a:t>Implement </a:t>
            </a:r>
            <a:r>
              <a:rPr lang="en-IE" dirty="0"/>
              <a:t>features in common, expected ways, don’t obfuscate.</a:t>
            </a:r>
          </a:p>
          <a:p>
            <a:pPr marL="342900" indent="-342900">
              <a:buAutoNum type="alphaUcPeriod"/>
            </a:pPr>
            <a:r>
              <a:rPr lang="en-IE" dirty="0" smtClean="0"/>
              <a:t>Be </a:t>
            </a:r>
            <a:r>
              <a:rPr lang="en-IE" dirty="0"/>
              <a:t>consistent with developer expectations.</a:t>
            </a:r>
          </a:p>
          <a:p>
            <a:pPr marL="342900" indent="-342900">
              <a:buAutoNum type="alphaUcPeriod"/>
            </a:pPr>
            <a:r>
              <a:rPr lang="en-IE" dirty="0" smtClean="0"/>
              <a:t>Accommodate </a:t>
            </a:r>
            <a:r>
              <a:rPr lang="en-IE" dirty="0"/>
              <a:t>a wide range of literacy and language skills.</a:t>
            </a:r>
          </a:p>
          <a:p>
            <a:pPr marL="342900" indent="-342900">
              <a:buAutoNum type="alphaUcPeriod"/>
            </a:pPr>
            <a:r>
              <a:rPr lang="en-IE" dirty="0" smtClean="0"/>
              <a:t>Arrange </a:t>
            </a:r>
            <a:r>
              <a:rPr lang="en-IE" dirty="0"/>
              <a:t>information consistent with its importance.</a:t>
            </a:r>
          </a:p>
          <a:p>
            <a:pPr marL="342900" indent="-342900">
              <a:buAutoNum type="alphaUcPeriod"/>
            </a:pPr>
            <a:r>
              <a:rPr lang="en-IE" dirty="0" smtClean="0"/>
              <a:t>Use </a:t>
            </a:r>
            <a:r>
              <a:rPr lang="en-IE" dirty="0"/>
              <a:t>software libraries when possible.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64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i="1" dirty="0" smtClean="0"/>
              <a:t>Use </a:t>
            </a:r>
            <a:r>
              <a:rPr lang="en-IE" i="1" dirty="0"/>
              <a:t>different modes (pictorial, verbal, tactile) for redundant presentation of essential </a:t>
            </a:r>
            <a:r>
              <a:rPr lang="en-IE" i="1" dirty="0" smtClean="0"/>
              <a:t>information.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Maximize </a:t>
            </a:r>
            <a:r>
              <a:rPr lang="en-IE" i="1" dirty="0"/>
              <a:t>“legibility” of essential </a:t>
            </a:r>
            <a:r>
              <a:rPr lang="en-IE" i="1" dirty="0" smtClean="0"/>
              <a:t>information.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Differentiate </a:t>
            </a:r>
            <a:r>
              <a:rPr lang="en-IE" i="1" dirty="0"/>
              <a:t>elements in ways that can be described (i.e., make it easy to give instructions or directions</a:t>
            </a:r>
            <a:r>
              <a:rPr lang="en-IE" i="1" dirty="0" smtClean="0"/>
              <a:t>).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Provide </a:t>
            </a:r>
            <a:r>
              <a:rPr lang="en-IE" i="1" dirty="0"/>
              <a:t>compatibility with a variety of techniques or devices used by people with sensory limitations.</a:t>
            </a:r>
            <a:endParaRPr lang="en-IE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dirty="0" smtClean="0"/>
              <a:t>Comment </a:t>
            </a:r>
            <a:r>
              <a:rPr lang="en-IE" dirty="0"/>
              <a:t>the code prolifically.</a:t>
            </a:r>
          </a:p>
          <a:p>
            <a:pPr marL="342900" indent="-342900">
              <a:buAutoNum type="alphaUcPeriod"/>
            </a:pPr>
            <a:r>
              <a:rPr lang="en-IE" dirty="0" smtClean="0"/>
              <a:t>Use </a:t>
            </a:r>
            <a:r>
              <a:rPr lang="en-IE" dirty="0"/>
              <a:t>clear variable names and module names.</a:t>
            </a:r>
          </a:p>
          <a:p>
            <a:pPr marL="342900" indent="-342900">
              <a:buAutoNum type="alphaUcPeriod"/>
            </a:pPr>
            <a:r>
              <a:rPr lang="en-IE" dirty="0" smtClean="0"/>
              <a:t>Build </a:t>
            </a:r>
            <a:r>
              <a:rPr lang="en-IE" dirty="0"/>
              <a:t>in help features into the code.</a:t>
            </a:r>
          </a:p>
          <a:p>
            <a:pPr marL="342900" indent="-342900">
              <a:buAutoNum type="alphaUcPeriod"/>
            </a:pPr>
            <a:r>
              <a:rPr lang="en-IE" dirty="0" smtClean="0"/>
              <a:t>Provide </a:t>
            </a:r>
            <a:r>
              <a:rPr lang="en-IE" dirty="0"/>
              <a:t>compatibility with a variety of techniques or devices used by people with sensory limitations.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78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87295" y="486916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Low Physical Effort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87295" y="5805264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Size &amp; Space for Approach and Use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487295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87295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87295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87295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87295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3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000" i="1" dirty="0" smtClean="0"/>
              <a:t>Arrange </a:t>
            </a:r>
            <a:r>
              <a:rPr lang="en-IE" sz="2000" i="1" dirty="0"/>
              <a:t>elements to minimize hazards and errors: most used elements, most accessible; hazardous elements eliminated, isolated, or shielded </a:t>
            </a:r>
          </a:p>
          <a:p>
            <a:pPr marL="342900" indent="-342900">
              <a:buAutoNum type="alphaUcPeriod"/>
            </a:pPr>
            <a:r>
              <a:rPr lang="en-IE" sz="2000" i="1" dirty="0" smtClean="0"/>
              <a:t>Provide </a:t>
            </a:r>
            <a:r>
              <a:rPr lang="en-IE" sz="2000" i="1" dirty="0"/>
              <a:t>warnings of hazards and errors. </a:t>
            </a:r>
          </a:p>
          <a:p>
            <a:pPr marL="342900" indent="-342900">
              <a:buAutoNum type="alphaUcPeriod"/>
            </a:pPr>
            <a:r>
              <a:rPr lang="en-IE" sz="2000" i="1" dirty="0" smtClean="0"/>
              <a:t>Provide </a:t>
            </a:r>
            <a:r>
              <a:rPr lang="en-IE" sz="2000" i="1" dirty="0"/>
              <a:t>fail safe </a:t>
            </a:r>
            <a:r>
              <a:rPr lang="en-IE" sz="2000" i="1" dirty="0" smtClean="0"/>
              <a:t>features.</a:t>
            </a:r>
          </a:p>
          <a:p>
            <a:pPr marL="342900" indent="-342900">
              <a:buAutoNum type="alphaUcPeriod"/>
            </a:pPr>
            <a:r>
              <a:rPr lang="en-IE" sz="2000" i="1" dirty="0" smtClean="0"/>
              <a:t>Discourage </a:t>
            </a:r>
            <a:r>
              <a:rPr lang="en-IE" sz="2000" i="1" dirty="0"/>
              <a:t>unconscious action in tasks that require vigilance.</a:t>
            </a:r>
            <a:endParaRPr lang="en-IE" sz="2000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000" dirty="0" smtClean="0"/>
              <a:t>Develop </a:t>
            </a:r>
            <a:r>
              <a:rPr lang="en-IE" sz="2000" dirty="0"/>
              <a:t>software using the principles of defensive programming.</a:t>
            </a:r>
          </a:p>
          <a:p>
            <a:pPr marL="342900" indent="-342900">
              <a:buAutoNum type="alphaUcPeriod"/>
            </a:pPr>
            <a:r>
              <a:rPr lang="en-IE" sz="2000" dirty="0" smtClean="0"/>
              <a:t>Catch </a:t>
            </a:r>
            <a:r>
              <a:rPr lang="en-IE" sz="2000" dirty="0"/>
              <a:t>errors where possible.</a:t>
            </a:r>
          </a:p>
          <a:p>
            <a:pPr marL="342900" indent="-342900">
              <a:buAutoNum type="alphaUcPeriod"/>
            </a:pPr>
            <a:r>
              <a:rPr lang="en-IE" sz="2000" dirty="0" smtClean="0"/>
              <a:t>Give </a:t>
            </a:r>
            <a:r>
              <a:rPr lang="en-IE" sz="2000" dirty="0"/>
              <a:t>detailed and clear error messages.</a:t>
            </a:r>
          </a:p>
          <a:p>
            <a:pPr marL="342900" indent="-342900">
              <a:buAutoNum type="alphaUcPeriod"/>
            </a:pPr>
            <a:r>
              <a:rPr lang="en-IE" sz="2000" dirty="0" smtClean="0"/>
              <a:t>Avoid </a:t>
            </a:r>
            <a:r>
              <a:rPr lang="en-IE" sz="2000" dirty="0"/>
              <a:t>global variables, and modules that cause side-effects.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24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400" b="1" dirty="0" smtClean="0"/>
              <a:t>Provide </a:t>
            </a:r>
            <a:r>
              <a:rPr lang="en-IE" sz="2400" b="1" dirty="0"/>
              <a:t>repeated themes in terms of navigation.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Provide </a:t>
            </a:r>
            <a:r>
              <a:rPr lang="en-IE" sz="2400" b="1" dirty="0"/>
              <a:t>repeated themes in terms of functionality.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Provide </a:t>
            </a:r>
            <a:r>
              <a:rPr lang="en-IE" sz="2400" b="1" dirty="0"/>
              <a:t>standard screen formats.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P</a:t>
            </a:r>
            <a:r>
              <a:rPr lang="en-IE" sz="2400" b="1" dirty="0" smtClean="0"/>
              <a:t>rovide </a:t>
            </a:r>
            <a:r>
              <a:rPr lang="en-IE" sz="2400" b="1" dirty="0"/>
              <a:t>visual cues.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400" b="1" dirty="0" smtClean="0"/>
              <a:t>Use </a:t>
            </a:r>
            <a:r>
              <a:rPr lang="en-IE" sz="2400" b="1" dirty="0"/>
              <a:t>software design patterns.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Use </a:t>
            </a:r>
            <a:r>
              <a:rPr lang="en-IE" sz="2400" b="1" dirty="0"/>
              <a:t>the same coding approaches.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Use </a:t>
            </a:r>
            <a:r>
              <a:rPr lang="en-IE" sz="2400" b="1" dirty="0"/>
              <a:t>the same naming standards for variables and modules.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Use </a:t>
            </a:r>
            <a:r>
              <a:rPr lang="en-IE" sz="2400" b="1" dirty="0"/>
              <a:t>standard library functions.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Use of Patterns</a:t>
            </a:r>
            <a:endParaRPr lang="en-IE" sz="2400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11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400" b="1" dirty="0" smtClean="0"/>
              <a:t>Understand </a:t>
            </a:r>
            <a:r>
              <a:rPr lang="en-IE" sz="2400" b="1" dirty="0"/>
              <a:t>the users’ needs.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Consider </a:t>
            </a:r>
            <a:r>
              <a:rPr lang="en-IE" sz="2400" b="1" dirty="0"/>
              <a:t>the use of personas.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Speak </a:t>
            </a:r>
            <a:r>
              <a:rPr lang="en-IE" sz="2400" b="1" dirty="0"/>
              <a:t>the End-users’ language.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Provide </a:t>
            </a:r>
            <a:r>
              <a:rPr lang="en-IE" sz="2400" b="1" dirty="0"/>
              <a:t>help features.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400" b="1" dirty="0" smtClean="0"/>
              <a:t>Develop </a:t>
            </a:r>
            <a:r>
              <a:rPr lang="en-IE" sz="2400" b="1" dirty="0"/>
              <a:t>modular code to help the developers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Develop </a:t>
            </a:r>
            <a:r>
              <a:rPr lang="en-IE" sz="2400" b="1" dirty="0"/>
              <a:t>easily extensible code.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Adhere </a:t>
            </a:r>
            <a:r>
              <a:rPr lang="en-IE" sz="2400" b="1" dirty="0"/>
              <a:t>to coding standards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Comment </a:t>
            </a:r>
            <a:r>
              <a:rPr lang="en-IE" sz="2400" b="1" dirty="0"/>
              <a:t>complex elements of the code, and refer to design documents.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99254" y="188640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Consideration for Users</a:t>
            </a:r>
            <a:endParaRPr lang="en-IE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20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5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87295" y="486916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Low Physical Effort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87295" y="5805264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Size &amp; Space for Approach and Use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487295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87295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87295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87295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87295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6575198" y="188640"/>
            <a:ext cx="4799908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Overriding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383201" y="188640"/>
            <a:ext cx="767985" cy="8640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37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87295" y="486916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Low Physical Effort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87295" y="5805264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Size &amp; Space for Approach and Use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487295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87295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87295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87295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87295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6575198" y="188640"/>
            <a:ext cx="4799908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Overriding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75198" y="1124744"/>
            <a:ext cx="4799908" cy="36724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General Principles for Realising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383201" y="188640"/>
            <a:ext cx="767985" cy="8640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ight Brace 27"/>
          <p:cNvSpPr/>
          <p:nvPr/>
        </p:nvSpPr>
        <p:spPr>
          <a:xfrm>
            <a:off x="6383201" y="1124744"/>
            <a:ext cx="767985" cy="367240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73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87295" y="486916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Low Physical Effort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87295" y="5805264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Size &amp; Space for Approach and Use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487295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87295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87295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87295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87295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6575198" y="188640"/>
            <a:ext cx="4799908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Overriding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75198" y="1124744"/>
            <a:ext cx="4799908" cy="36724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General Principles for Realising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575198" y="4869160"/>
            <a:ext cx="4799908" cy="1800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Principles for Realising Philosophy within the </a:t>
            </a:r>
            <a:r>
              <a:rPr lang="en-IE" sz="2400" u="sng" dirty="0">
                <a:solidFill>
                  <a:schemeClr val="tx1"/>
                </a:solidFill>
              </a:rPr>
              <a:t>Built Environment</a:t>
            </a:r>
            <a:r>
              <a:rPr lang="en-IE" sz="2400" dirty="0">
                <a:solidFill>
                  <a:schemeClr val="tx1"/>
                </a:solidFill>
              </a:rPr>
              <a:t> Domain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383201" y="188640"/>
            <a:ext cx="767985" cy="8640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ight Brace 27"/>
          <p:cNvSpPr/>
          <p:nvPr/>
        </p:nvSpPr>
        <p:spPr>
          <a:xfrm>
            <a:off x="6383201" y="1124744"/>
            <a:ext cx="767985" cy="367240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ight Brace 14"/>
          <p:cNvSpPr/>
          <p:nvPr/>
        </p:nvSpPr>
        <p:spPr>
          <a:xfrm>
            <a:off x="6383201" y="4869160"/>
            <a:ext cx="767985" cy="1800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08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298" y="188640"/>
            <a:ext cx="5087903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1295298" y="1124744"/>
            <a:ext cx="5087903" cy="36724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1295298" y="4869160"/>
            <a:ext cx="5087903" cy="1800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ounded Rectangle 1"/>
          <p:cNvSpPr/>
          <p:nvPr/>
        </p:nvSpPr>
        <p:spPr>
          <a:xfrm>
            <a:off x="1487295" y="486916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Low Physical Effort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87295" y="5805264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Size &amp; Space for Approach and Use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487295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87295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87295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87295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87295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6575198" y="188640"/>
            <a:ext cx="4799908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Overriding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75198" y="1124744"/>
            <a:ext cx="4799908" cy="36724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General Principles for Realising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575198" y="4869160"/>
            <a:ext cx="4799908" cy="1800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Principles for Realising Philosophy within the </a:t>
            </a:r>
            <a:r>
              <a:rPr lang="en-IE" sz="2400" u="sng" dirty="0">
                <a:solidFill>
                  <a:schemeClr val="tx1"/>
                </a:solidFill>
              </a:rPr>
              <a:t>Built Environment</a:t>
            </a:r>
            <a:r>
              <a:rPr lang="en-IE" sz="2400" dirty="0">
                <a:solidFill>
                  <a:schemeClr val="tx1"/>
                </a:solidFill>
              </a:rPr>
              <a:t> Domain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383201" y="188640"/>
            <a:ext cx="767985" cy="8640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ight Brace 27"/>
          <p:cNvSpPr/>
          <p:nvPr/>
        </p:nvSpPr>
        <p:spPr>
          <a:xfrm>
            <a:off x="6383201" y="1124744"/>
            <a:ext cx="767985" cy="367240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ight Brace 28"/>
          <p:cNvSpPr/>
          <p:nvPr/>
        </p:nvSpPr>
        <p:spPr>
          <a:xfrm>
            <a:off x="6383201" y="4869160"/>
            <a:ext cx="767985" cy="1800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05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298" y="188640"/>
            <a:ext cx="5087903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1295298" y="1124744"/>
            <a:ext cx="5087903" cy="36724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1487295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87295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87295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87295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87295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6575198" y="188640"/>
            <a:ext cx="4799908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Overriding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75198" y="1124744"/>
            <a:ext cx="4799908" cy="36724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General Principles for Realising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383201" y="188640"/>
            <a:ext cx="767985" cy="8640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ight Brace 27"/>
          <p:cNvSpPr/>
          <p:nvPr/>
        </p:nvSpPr>
        <p:spPr>
          <a:xfrm>
            <a:off x="6383201" y="1124744"/>
            <a:ext cx="767985" cy="367240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4" name="Group 3"/>
          <p:cNvGrpSpPr/>
          <p:nvPr/>
        </p:nvGrpSpPr>
        <p:grpSpPr>
          <a:xfrm>
            <a:off x="1295298" y="4869160"/>
            <a:ext cx="10079808" cy="1800200"/>
            <a:chOff x="971600" y="4869160"/>
            <a:chExt cx="7560840" cy="1800200"/>
          </a:xfrm>
        </p:grpSpPr>
        <p:sp>
          <p:nvSpPr>
            <p:cNvPr id="17" name="Rectangle 16"/>
            <p:cNvSpPr/>
            <p:nvPr/>
          </p:nvSpPr>
          <p:spPr>
            <a:xfrm>
              <a:off x="971600" y="4869160"/>
              <a:ext cx="3816424" cy="1800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1115616" y="4869160"/>
              <a:ext cx="3600400" cy="864096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2400" dirty="0"/>
                <a:t>Low Physical Effort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115616" y="5805264"/>
              <a:ext cx="3600400" cy="864096"/>
            </a:xfrm>
            <a:prstGeom prst="roundRect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2400" dirty="0"/>
                <a:t>Size &amp; Space for Approach and Use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932040" y="4869160"/>
              <a:ext cx="3600400" cy="18002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2400" dirty="0">
                  <a:solidFill>
                    <a:schemeClr val="tx1"/>
                  </a:solidFill>
                </a:rPr>
                <a:t>Principles for Realising Philosophy within the </a:t>
              </a:r>
              <a:r>
                <a:rPr lang="en-IE" sz="2400" u="sng" dirty="0">
                  <a:solidFill>
                    <a:schemeClr val="tx1"/>
                  </a:solidFill>
                </a:rPr>
                <a:t>Built Environment</a:t>
              </a:r>
              <a:r>
                <a:rPr lang="en-IE" sz="2400" dirty="0">
                  <a:solidFill>
                    <a:schemeClr val="tx1"/>
                  </a:solidFill>
                </a:rPr>
                <a:t> Domain</a:t>
              </a:r>
              <a:endParaRPr lang="en-IE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Right Brace 28"/>
            <p:cNvSpPr/>
            <p:nvPr/>
          </p:nvSpPr>
          <p:spPr>
            <a:xfrm>
              <a:off x="4788024" y="4869160"/>
              <a:ext cx="576064" cy="1800000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550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21387E-6 L -0.91736 0.00532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68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298" y="188640"/>
            <a:ext cx="5087903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1295298" y="1124744"/>
            <a:ext cx="5087903" cy="36724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1487295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87295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87295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87295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87295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6575198" y="188640"/>
            <a:ext cx="4799908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Overriding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75198" y="1124744"/>
            <a:ext cx="4799908" cy="36724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General Principles for Realising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383201" y="188640"/>
            <a:ext cx="767985" cy="8640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ight Brace 27"/>
          <p:cNvSpPr/>
          <p:nvPr/>
        </p:nvSpPr>
        <p:spPr>
          <a:xfrm>
            <a:off x="6383201" y="1124744"/>
            <a:ext cx="767985" cy="367240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4" name="Group 3"/>
          <p:cNvGrpSpPr/>
          <p:nvPr/>
        </p:nvGrpSpPr>
        <p:grpSpPr>
          <a:xfrm>
            <a:off x="12527084" y="4869160"/>
            <a:ext cx="10079808" cy="1800200"/>
            <a:chOff x="971600" y="4869160"/>
            <a:chExt cx="7560840" cy="1800200"/>
          </a:xfrm>
        </p:grpSpPr>
        <p:sp>
          <p:nvSpPr>
            <p:cNvPr id="17" name="Rectangle 16"/>
            <p:cNvSpPr/>
            <p:nvPr/>
          </p:nvSpPr>
          <p:spPr>
            <a:xfrm>
              <a:off x="971600" y="4869160"/>
              <a:ext cx="3816424" cy="1800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1115616" y="4869160"/>
              <a:ext cx="3600400" cy="864096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2400" dirty="0" smtClean="0"/>
                <a:t>Use of Patterns</a:t>
              </a:r>
              <a:endParaRPr lang="en-IE" sz="2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115616" y="5805264"/>
              <a:ext cx="3600400" cy="864096"/>
            </a:xfrm>
            <a:prstGeom prst="roundRect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2400" dirty="0" smtClean="0"/>
                <a:t>Consideration for Users</a:t>
              </a:r>
              <a:endParaRPr lang="en-IE" sz="24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932040" y="4869160"/>
              <a:ext cx="3600400" cy="18002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2400" dirty="0">
                  <a:solidFill>
                    <a:schemeClr val="tx1"/>
                  </a:solidFill>
                </a:rPr>
                <a:t>Principles for Realising Philosophy within the </a:t>
              </a:r>
              <a:r>
                <a:rPr lang="en-IE" sz="2400" u="sng" dirty="0" smtClean="0">
                  <a:solidFill>
                    <a:schemeClr val="tx1"/>
                  </a:solidFill>
                </a:rPr>
                <a:t>Computer Science</a:t>
              </a:r>
              <a:r>
                <a:rPr lang="en-IE" sz="2400" dirty="0" smtClean="0">
                  <a:solidFill>
                    <a:schemeClr val="tx1"/>
                  </a:solidFill>
                </a:rPr>
                <a:t> </a:t>
              </a:r>
              <a:r>
                <a:rPr lang="en-IE" sz="2400" dirty="0">
                  <a:solidFill>
                    <a:schemeClr val="tx1"/>
                  </a:solidFill>
                </a:rPr>
                <a:t>Domain</a:t>
              </a:r>
              <a:endParaRPr lang="en-IE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Right Brace 28"/>
            <p:cNvSpPr/>
            <p:nvPr/>
          </p:nvSpPr>
          <p:spPr>
            <a:xfrm>
              <a:off x="4788024" y="4869160"/>
              <a:ext cx="576064" cy="1800000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637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1.21387E-6 L -0.92361 0.00532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68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298" y="188640"/>
            <a:ext cx="5087903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1295298" y="1124744"/>
            <a:ext cx="5087903" cy="36724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1487295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87295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87295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87295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87295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17" name="Rectangle 16"/>
          <p:cNvSpPr/>
          <p:nvPr/>
        </p:nvSpPr>
        <p:spPr>
          <a:xfrm>
            <a:off x="1258356" y="4896870"/>
            <a:ext cx="5087903" cy="1800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ounded Rectangle 1"/>
          <p:cNvSpPr/>
          <p:nvPr/>
        </p:nvSpPr>
        <p:spPr>
          <a:xfrm>
            <a:off x="1450353" y="489687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Use of Patterns</a:t>
            </a:r>
            <a:endParaRPr lang="en-IE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1450353" y="5832974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Consideration for Users</a:t>
            </a:r>
            <a:endParaRPr lang="en-IE" sz="2400" dirty="0"/>
          </a:p>
        </p:txBody>
      </p:sp>
      <p:sp>
        <p:nvSpPr>
          <p:cNvPr id="36" name="Rounded Rectangle 35"/>
          <p:cNvSpPr/>
          <p:nvPr/>
        </p:nvSpPr>
        <p:spPr>
          <a:xfrm>
            <a:off x="6575198" y="188640"/>
            <a:ext cx="4799908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Overriding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575198" y="1124744"/>
            <a:ext cx="4799908" cy="36724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General Principles for Realising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6383201" y="188640"/>
            <a:ext cx="767985" cy="8640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ight Brace 38"/>
          <p:cNvSpPr/>
          <p:nvPr/>
        </p:nvSpPr>
        <p:spPr>
          <a:xfrm>
            <a:off x="6383201" y="1124744"/>
            <a:ext cx="767985" cy="367240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ounded Rectangle 39"/>
          <p:cNvSpPr/>
          <p:nvPr/>
        </p:nvSpPr>
        <p:spPr>
          <a:xfrm>
            <a:off x="6575198" y="4869160"/>
            <a:ext cx="4799908" cy="1800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Principles for Realising Philosophy within the </a:t>
            </a:r>
            <a:r>
              <a:rPr lang="en-IE" sz="2400" u="sng" dirty="0" smtClean="0">
                <a:solidFill>
                  <a:schemeClr val="tx1"/>
                </a:solidFill>
              </a:rPr>
              <a:t>Computer Science </a:t>
            </a:r>
            <a:r>
              <a:rPr lang="en-IE" sz="2400" dirty="0" smtClean="0">
                <a:solidFill>
                  <a:schemeClr val="tx1"/>
                </a:solidFill>
              </a:rPr>
              <a:t>Domain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ight Brace 41"/>
          <p:cNvSpPr/>
          <p:nvPr/>
        </p:nvSpPr>
        <p:spPr>
          <a:xfrm>
            <a:off x="6364730" y="4896870"/>
            <a:ext cx="767985" cy="1800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87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971</Words>
  <Application>Microsoft Office PowerPoint</Application>
  <PresentationFormat>Custom</PresentationFormat>
  <Paragraphs>180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Universal Design  In Computer Science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62</cp:revision>
  <dcterms:created xsi:type="dcterms:W3CDTF">2011-10-08T11:06:39Z</dcterms:created>
  <dcterms:modified xsi:type="dcterms:W3CDTF">2016-03-08T16:22:38Z</dcterms:modified>
</cp:coreProperties>
</file>