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8" r:id="rId2"/>
    <p:sldId id="954" r:id="rId3"/>
    <p:sldId id="920" r:id="rId4"/>
    <p:sldId id="921" r:id="rId5"/>
    <p:sldId id="948" r:id="rId6"/>
    <p:sldId id="925" r:id="rId7"/>
    <p:sldId id="955" r:id="rId8"/>
    <p:sldId id="930" r:id="rId9"/>
    <p:sldId id="959" r:id="rId10"/>
    <p:sldId id="958" r:id="rId11"/>
    <p:sldId id="956" r:id="rId12"/>
    <p:sldId id="957" r:id="rId13"/>
    <p:sldId id="962" r:id="rId14"/>
    <p:sldId id="963" r:id="rId15"/>
    <p:sldId id="964" r:id="rId16"/>
    <p:sldId id="965" r:id="rId17"/>
    <p:sldId id="966" r:id="rId18"/>
    <p:sldId id="968" r:id="rId19"/>
    <p:sldId id="967" r:id="rId20"/>
    <p:sldId id="960" r:id="rId21"/>
    <p:sldId id="970" r:id="rId22"/>
    <p:sldId id="975" r:id="rId23"/>
    <p:sldId id="961" r:id="rId24"/>
    <p:sldId id="976" r:id="rId25"/>
    <p:sldId id="973" r:id="rId26"/>
    <p:sldId id="974" r:id="rId27"/>
    <p:sldId id="971" r:id="rId28"/>
    <p:sldId id="972" r:id="rId29"/>
    <p:sldId id="977" r:id="rId30"/>
    <p:sldId id="978" r:id="rId31"/>
    <p:sldId id="981" r:id="rId32"/>
    <p:sldId id="982" r:id="rId33"/>
    <p:sldId id="984" r:id="rId34"/>
    <p:sldId id="983" r:id="rId35"/>
    <p:sldId id="985" r:id="rId36"/>
    <p:sldId id="986" r:id="rId37"/>
    <p:sldId id="987" r:id="rId38"/>
    <p:sldId id="988" r:id="rId39"/>
    <p:sldId id="989" r:id="rId40"/>
    <p:sldId id="990" r:id="rId41"/>
    <p:sldId id="991" r:id="rId42"/>
    <p:sldId id="992" r:id="rId43"/>
    <p:sldId id="557" r:id="rId44"/>
  </p:sldIdLst>
  <p:sldSz cx="121904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2B873-4957-4E3B-A77F-8908B9507D51}" type="datetimeFigureOut">
              <a:rPr lang="en-IE" smtClean="0"/>
              <a:t>11/09/2016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8A29D-1E5C-4453-A787-2853283287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375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1C0-1213-4F34-A6AB-E33E0EFBFE64}" type="datetimeFigureOut">
              <a:rPr lang="en-IE" smtClean="0"/>
              <a:pPr/>
              <a:t>11/09/2016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2FE-B943-4AC5-9B2C-5F8E869A79B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1C0-1213-4F34-A6AB-E33E0EFBFE64}" type="datetimeFigureOut">
              <a:rPr lang="en-IE" smtClean="0"/>
              <a:pPr/>
              <a:t>11/09/2016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2FE-B943-4AC5-9B2C-5F8E869A79B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1C0-1213-4F34-A6AB-E33E0EFBFE64}" type="datetimeFigureOut">
              <a:rPr lang="en-IE" smtClean="0"/>
              <a:pPr/>
              <a:t>11/09/2016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2FE-B943-4AC5-9B2C-5F8E869A79B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1C0-1213-4F34-A6AB-E33E0EFBFE64}" type="datetimeFigureOut">
              <a:rPr lang="en-IE" smtClean="0"/>
              <a:pPr/>
              <a:t>11/09/2016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2FE-B943-4AC5-9B2C-5F8E869A79B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1C0-1213-4F34-A6AB-E33E0EFBFE64}" type="datetimeFigureOut">
              <a:rPr lang="en-IE" smtClean="0"/>
              <a:pPr/>
              <a:t>11/09/2016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2FE-B943-4AC5-9B2C-5F8E869A79B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1C0-1213-4F34-A6AB-E33E0EFBFE64}" type="datetimeFigureOut">
              <a:rPr lang="en-IE" smtClean="0"/>
              <a:pPr/>
              <a:t>11/09/2016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2FE-B943-4AC5-9B2C-5F8E869A79B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1C0-1213-4F34-A6AB-E33E0EFBFE64}" type="datetimeFigureOut">
              <a:rPr lang="en-IE" smtClean="0"/>
              <a:pPr/>
              <a:t>11/09/2016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2FE-B943-4AC5-9B2C-5F8E869A79B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1C0-1213-4F34-A6AB-E33E0EFBFE64}" type="datetimeFigureOut">
              <a:rPr lang="en-IE" smtClean="0"/>
              <a:pPr/>
              <a:t>11/09/2016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2FE-B943-4AC5-9B2C-5F8E869A79B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1C0-1213-4F34-A6AB-E33E0EFBFE64}" type="datetimeFigureOut">
              <a:rPr lang="en-IE" smtClean="0"/>
              <a:pPr/>
              <a:t>11/09/2016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2FE-B943-4AC5-9B2C-5F8E869A79B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1C0-1213-4F34-A6AB-E33E0EFBFE64}" type="datetimeFigureOut">
              <a:rPr lang="en-IE" smtClean="0"/>
              <a:pPr/>
              <a:t>11/09/2016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2FE-B943-4AC5-9B2C-5F8E869A79B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1C0-1213-4F34-A6AB-E33E0EFBFE64}" type="datetimeFigureOut">
              <a:rPr lang="en-IE" smtClean="0"/>
              <a:pPr/>
              <a:t>11/09/2016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2FE-B943-4AC5-9B2C-5F8E869A79B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021C0-1213-4F34-A6AB-E33E0EFBFE64}" type="datetimeFigureOut">
              <a:rPr lang="en-IE" smtClean="0"/>
              <a:pPr/>
              <a:t>11/09/2016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132FE-B943-4AC5-9B2C-5F8E869A79B0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IE" sz="6000" dirty="0" smtClean="0">
                <a:solidFill>
                  <a:schemeClr val="bg1"/>
                </a:solidFill>
              </a:rPr>
              <a:t>Object-Orientated Design:</a:t>
            </a:r>
            <a:br>
              <a:rPr lang="en-IE" sz="6000" dirty="0" smtClean="0">
                <a:solidFill>
                  <a:schemeClr val="bg1"/>
                </a:solidFill>
              </a:rPr>
            </a:br>
            <a:r>
              <a:rPr lang="en-IE" sz="6000" dirty="0" smtClean="0">
                <a:solidFill>
                  <a:schemeClr val="bg1"/>
                </a:solidFill>
              </a:rPr>
              <a:t>Part 2</a:t>
            </a:r>
            <a:endParaRPr lang="en-IE" sz="6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Damian Gordon</a:t>
            </a:r>
            <a:endParaRPr lang="en-I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363094" y="696888"/>
            <a:ext cx="5400000" cy="540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/>
          <p:cNvSpPr/>
          <p:nvPr/>
        </p:nvSpPr>
        <p:spPr>
          <a:xfrm>
            <a:off x="3862958" y="1196752"/>
            <a:ext cx="4400272" cy="44002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3988539" y="2636912"/>
            <a:ext cx="2106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i="1" dirty="0" smtClean="0"/>
              <a:t>Hair Colour</a:t>
            </a:r>
            <a:endParaRPr lang="en-IE" sz="3200" b="1" i="1" dirty="0"/>
          </a:p>
        </p:txBody>
      </p:sp>
      <p:sp>
        <p:nvSpPr>
          <p:cNvPr id="10" name="Freeform 9"/>
          <p:cNvSpPr/>
          <p:nvPr/>
        </p:nvSpPr>
        <p:spPr>
          <a:xfrm>
            <a:off x="3896751" y="3284984"/>
            <a:ext cx="4332849" cy="285197"/>
          </a:xfrm>
          <a:custGeom>
            <a:avLst/>
            <a:gdLst>
              <a:gd name="connsiteX0" fmla="*/ 4332849 w 4332849"/>
              <a:gd name="connsiteY0" fmla="*/ 157915 h 285197"/>
              <a:gd name="connsiteX1" fmla="*/ 3418449 w 4332849"/>
              <a:gd name="connsiteY1" fmla="*/ 3170 h 285197"/>
              <a:gd name="connsiteX2" fmla="*/ 2574387 w 4332849"/>
              <a:gd name="connsiteY2" fmla="*/ 284524 h 285197"/>
              <a:gd name="connsiteX3" fmla="*/ 1659987 w 4332849"/>
              <a:gd name="connsiteY3" fmla="*/ 87576 h 285197"/>
              <a:gd name="connsiteX4" fmla="*/ 914400 w 4332849"/>
              <a:gd name="connsiteY4" fmla="*/ 284524 h 285197"/>
              <a:gd name="connsiteX5" fmla="*/ 239151 w 4332849"/>
              <a:gd name="connsiteY5" fmla="*/ 73509 h 285197"/>
              <a:gd name="connsiteX6" fmla="*/ 0 w 4332849"/>
              <a:gd name="connsiteY6" fmla="*/ 200118 h 285197"/>
              <a:gd name="connsiteX7" fmla="*/ 0 w 4332849"/>
              <a:gd name="connsiteY7" fmla="*/ 200118 h 28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32849" h="285197">
                <a:moveTo>
                  <a:pt x="4332849" y="157915"/>
                </a:moveTo>
                <a:cubicBezTo>
                  <a:pt x="4022187" y="69991"/>
                  <a:pt x="3711526" y="-17932"/>
                  <a:pt x="3418449" y="3170"/>
                </a:cubicBezTo>
                <a:cubicBezTo>
                  <a:pt x="3125372" y="24271"/>
                  <a:pt x="2867464" y="270456"/>
                  <a:pt x="2574387" y="284524"/>
                </a:cubicBezTo>
                <a:cubicBezTo>
                  <a:pt x="2281310" y="298592"/>
                  <a:pt x="1936651" y="87576"/>
                  <a:pt x="1659987" y="87576"/>
                </a:cubicBezTo>
                <a:cubicBezTo>
                  <a:pt x="1383323" y="87576"/>
                  <a:pt x="1151206" y="286868"/>
                  <a:pt x="914400" y="284524"/>
                </a:cubicBezTo>
                <a:cubicBezTo>
                  <a:pt x="677594" y="282180"/>
                  <a:pt x="391551" y="87577"/>
                  <a:pt x="239151" y="73509"/>
                </a:cubicBezTo>
                <a:cubicBezTo>
                  <a:pt x="86751" y="59441"/>
                  <a:pt x="0" y="200118"/>
                  <a:pt x="0" y="200118"/>
                </a:cubicBezTo>
                <a:lnTo>
                  <a:pt x="0" y="20011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 16"/>
          <p:cNvSpPr/>
          <p:nvPr/>
        </p:nvSpPr>
        <p:spPr>
          <a:xfrm>
            <a:off x="5925828" y="2124145"/>
            <a:ext cx="1969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i="1" dirty="0" smtClean="0"/>
              <a:t>Eye Colour</a:t>
            </a:r>
            <a:endParaRPr lang="en-IE" sz="3200" b="1" i="1" dirty="0"/>
          </a:p>
        </p:txBody>
      </p:sp>
      <p:sp>
        <p:nvSpPr>
          <p:cNvPr id="18" name="Rectangle 17"/>
          <p:cNvSpPr/>
          <p:nvPr/>
        </p:nvSpPr>
        <p:spPr>
          <a:xfrm>
            <a:off x="6102205" y="1575374"/>
            <a:ext cx="1319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i="1" dirty="0" smtClean="0"/>
              <a:t>Height</a:t>
            </a:r>
            <a:endParaRPr lang="en-IE" sz="3200" b="1" i="1" dirty="0"/>
          </a:p>
        </p:txBody>
      </p:sp>
      <p:sp>
        <p:nvSpPr>
          <p:cNvPr id="19" name="Rectangle 18"/>
          <p:cNvSpPr/>
          <p:nvPr/>
        </p:nvSpPr>
        <p:spPr>
          <a:xfrm>
            <a:off x="4414515" y="1659031"/>
            <a:ext cx="16015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i="1" dirty="0" smtClean="0"/>
              <a:t>  Weight</a:t>
            </a:r>
            <a:endParaRPr lang="en-IE" sz="3200" b="1" i="1" dirty="0"/>
          </a:p>
        </p:txBody>
      </p:sp>
      <p:sp>
        <p:nvSpPr>
          <p:cNvPr id="20" name="Rectangle 19"/>
          <p:cNvSpPr/>
          <p:nvPr/>
        </p:nvSpPr>
        <p:spPr>
          <a:xfrm>
            <a:off x="6599262" y="2636912"/>
            <a:ext cx="1351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i="1" dirty="0" smtClean="0"/>
              <a:t>Length</a:t>
            </a:r>
            <a:endParaRPr lang="en-IE" sz="3200" b="1" i="1" dirty="0"/>
          </a:p>
        </p:txBody>
      </p:sp>
      <p:sp>
        <p:nvSpPr>
          <p:cNvPr id="21" name="Rectangle 20"/>
          <p:cNvSpPr/>
          <p:nvPr/>
        </p:nvSpPr>
        <p:spPr>
          <a:xfrm>
            <a:off x="4260661" y="3600309"/>
            <a:ext cx="2098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i="1" dirty="0" smtClean="0"/>
              <a:t>Lie Down( )</a:t>
            </a:r>
            <a:endParaRPr lang="en-IE" sz="3200" b="1" i="1" dirty="0"/>
          </a:p>
        </p:txBody>
      </p:sp>
      <p:sp>
        <p:nvSpPr>
          <p:cNvPr id="22" name="Rectangle 21"/>
          <p:cNvSpPr/>
          <p:nvPr/>
        </p:nvSpPr>
        <p:spPr>
          <a:xfrm>
            <a:off x="6600245" y="3501008"/>
            <a:ext cx="14391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i="1" dirty="0" smtClean="0"/>
              <a:t>Fetch( )</a:t>
            </a:r>
            <a:endParaRPr lang="en-IE" sz="3200" b="1" i="1" dirty="0"/>
          </a:p>
        </p:txBody>
      </p:sp>
      <p:sp>
        <p:nvSpPr>
          <p:cNvPr id="23" name="Rectangle 22"/>
          <p:cNvSpPr/>
          <p:nvPr/>
        </p:nvSpPr>
        <p:spPr>
          <a:xfrm>
            <a:off x="6599262" y="4212377"/>
            <a:ext cx="968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i="1" dirty="0" smtClean="0"/>
              <a:t>Sit( )</a:t>
            </a:r>
            <a:endParaRPr lang="en-IE" sz="3200" b="1" i="1" dirty="0"/>
          </a:p>
        </p:txBody>
      </p:sp>
      <p:sp>
        <p:nvSpPr>
          <p:cNvPr id="24" name="Rectangle 23"/>
          <p:cNvSpPr/>
          <p:nvPr/>
        </p:nvSpPr>
        <p:spPr>
          <a:xfrm>
            <a:off x="5581170" y="4827280"/>
            <a:ext cx="13227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i="1" dirty="0" smtClean="0"/>
              <a:t>Bark( )</a:t>
            </a:r>
            <a:endParaRPr lang="en-IE" sz="3200" b="1" i="1" dirty="0"/>
          </a:p>
        </p:txBody>
      </p:sp>
      <p:sp>
        <p:nvSpPr>
          <p:cNvPr id="25" name="Rectangle 24"/>
          <p:cNvSpPr/>
          <p:nvPr/>
        </p:nvSpPr>
        <p:spPr>
          <a:xfrm>
            <a:off x="4402212" y="4273540"/>
            <a:ext cx="2082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i="1" dirty="0" smtClean="0"/>
              <a:t>Roll Over( )</a:t>
            </a:r>
            <a:endParaRPr lang="en-IE" sz="3200" b="1" i="1" dirty="0"/>
          </a:p>
        </p:txBody>
      </p:sp>
      <p:sp>
        <p:nvSpPr>
          <p:cNvPr id="26" name="Rectangle 25"/>
          <p:cNvSpPr/>
          <p:nvPr/>
        </p:nvSpPr>
        <p:spPr>
          <a:xfrm>
            <a:off x="3934966" y="4162760"/>
            <a:ext cx="4104456" cy="9224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Rectangle 26"/>
          <p:cNvSpPr/>
          <p:nvPr/>
        </p:nvSpPr>
        <p:spPr>
          <a:xfrm>
            <a:off x="3862958" y="2531837"/>
            <a:ext cx="4400272" cy="106847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Pie 2"/>
          <p:cNvSpPr/>
          <p:nvPr/>
        </p:nvSpPr>
        <p:spPr>
          <a:xfrm>
            <a:off x="3574926" y="908720"/>
            <a:ext cx="4824536" cy="4968552"/>
          </a:xfrm>
          <a:prstGeom prst="pie">
            <a:avLst>
              <a:gd name="adj1" fmla="val 16231911"/>
              <a:gd name="adj2" fmla="val 2148451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41399" y="4711496"/>
            <a:ext cx="2808312" cy="9224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/>
          <p:cNvSpPr/>
          <p:nvPr/>
        </p:nvSpPr>
        <p:spPr>
          <a:xfrm>
            <a:off x="3582559" y="3085576"/>
            <a:ext cx="680285" cy="10995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Rectangle 29"/>
          <p:cNvSpPr/>
          <p:nvPr/>
        </p:nvSpPr>
        <p:spPr>
          <a:xfrm>
            <a:off x="7940404" y="3276347"/>
            <a:ext cx="492852" cy="10995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Rectangle 30"/>
          <p:cNvSpPr/>
          <p:nvPr/>
        </p:nvSpPr>
        <p:spPr>
          <a:xfrm>
            <a:off x="3946860" y="2199160"/>
            <a:ext cx="4104456" cy="9224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4641399" y="1173556"/>
            <a:ext cx="1523115" cy="5201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Rectangle 32"/>
          <p:cNvSpPr/>
          <p:nvPr/>
        </p:nvSpPr>
        <p:spPr>
          <a:xfrm>
            <a:off x="4195173" y="1691078"/>
            <a:ext cx="473949" cy="14735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Down Arrow 3"/>
          <p:cNvSpPr/>
          <p:nvPr/>
        </p:nvSpPr>
        <p:spPr>
          <a:xfrm rot="18011576">
            <a:off x="2413220" y="1813612"/>
            <a:ext cx="861167" cy="120584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Oval 4"/>
          <p:cNvSpPr/>
          <p:nvPr/>
        </p:nvSpPr>
        <p:spPr>
          <a:xfrm>
            <a:off x="262558" y="404664"/>
            <a:ext cx="2160240" cy="212717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i="1" dirty="0" smtClean="0"/>
              <a:t>OTHER CLASSES</a:t>
            </a:r>
            <a:endParaRPr lang="en-IE" sz="2800" b="1" i="1" dirty="0"/>
          </a:p>
        </p:txBody>
      </p:sp>
      <p:sp>
        <p:nvSpPr>
          <p:cNvPr id="2" name="Oval 1"/>
          <p:cNvSpPr/>
          <p:nvPr/>
        </p:nvSpPr>
        <p:spPr>
          <a:xfrm>
            <a:off x="4439022" y="1575374"/>
            <a:ext cx="1717722" cy="7735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Oval 33"/>
          <p:cNvSpPr/>
          <p:nvPr/>
        </p:nvSpPr>
        <p:spPr>
          <a:xfrm>
            <a:off x="3862958" y="3519590"/>
            <a:ext cx="4570298" cy="7735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Rectangle 34"/>
          <p:cNvSpPr/>
          <p:nvPr/>
        </p:nvSpPr>
        <p:spPr>
          <a:xfrm>
            <a:off x="8429439" y="92086"/>
            <a:ext cx="27490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Public</a:t>
            </a:r>
          </a:p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Interface</a:t>
            </a:r>
            <a:endParaRPr 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Down Arrow 6"/>
          <p:cNvSpPr/>
          <p:nvPr/>
        </p:nvSpPr>
        <p:spPr>
          <a:xfrm rot="3073623">
            <a:off x="5608626" y="991506"/>
            <a:ext cx="3383885" cy="262782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097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Object Orientation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521" y="1600201"/>
            <a:ext cx="10310221" cy="4525963"/>
          </a:xfrm>
        </p:spPr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A common real-world example is the </a:t>
            </a:r>
            <a:r>
              <a:rPr lang="en-IE" dirty="0">
                <a:solidFill>
                  <a:schemeClr val="bg1"/>
                </a:solidFill>
              </a:rPr>
              <a:t>television. Our interface to the television is the remote control</a:t>
            </a:r>
            <a:r>
              <a:rPr lang="en-IE" dirty="0" smtClean="0">
                <a:solidFill>
                  <a:schemeClr val="bg1"/>
                </a:solidFill>
              </a:rPr>
              <a:t>.</a:t>
            </a:r>
          </a:p>
          <a:p>
            <a:endParaRPr lang="en-IE" dirty="0" smtClean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Each button on the remote control represents a method that can be called on the television object.</a:t>
            </a:r>
            <a:endParaRPr lang="en-IE" dirty="0" smtClean="0">
              <a:solidFill>
                <a:schemeClr val="bg1"/>
              </a:solidFill>
            </a:endParaRPr>
          </a:p>
          <a:p>
            <a:endParaRPr lang="en-IE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694" y="1145765"/>
            <a:ext cx="1510024" cy="451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9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Object Orientation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The public interface is very important, we have to design it carefully, because it can be difficult to change in the future, and changing it will cause problems  for any </a:t>
            </a:r>
            <a:r>
              <a:rPr lang="en-IE" dirty="0">
                <a:solidFill>
                  <a:schemeClr val="bg1"/>
                </a:solidFill>
              </a:rPr>
              <a:t>client objects that are calling it</a:t>
            </a:r>
            <a:r>
              <a:rPr lang="en-IE" dirty="0" smtClean="0">
                <a:solidFill>
                  <a:schemeClr val="bg1"/>
                </a:solidFill>
              </a:rPr>
              <a:t>.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 smtClean="0">
                <a:solidFill>
                  <a:schemeClr val="bg1"/>
                </a:solidFill>
              </a:rPr>
              <a:t>We can change the internals as much as we like (e.g. to </a:t>
            </a:r>
            <a:r>
              <a:rPr lang="en-IE" dirty="0">
                <a:solidFill>
                  <a:schemeClr val="bg1"/>
                </a:solidFill>
              </a:rPr>
              <a:t>make it more efficient, or to access data over the network as well as </a:t>
            </a:r>
            <a:r>
              <a:rPr lang="en-IE" dirty="0" smtClean="0">
                <a:solidFill>
                  <a:schemeClr val="bg1"/>
                </a:solidFill>
              </a:rPr>
              <a:t>locally) </a:t>
            </a:r>
            <a:r>
              <a:rPr lang="en-IE" dirty="0">
                <a:solidFill>
                  <a:schemeClr val="bg1"/>
                </a:solidFill>
              </a:rPr>
              <a:t>and the client objects will still be able to talk to it, unmodified, using the public interface.</a:t>
            </a:r>
            <a:endParaRPr lang="en-I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6600" dirty="0" smtClean="0">
                <a:solidFill>
                  <a:schemeClr val="bg1"/>
                </a:solidFill>
              </a:rPr>
              <a:t>Abstraction</a:t>
            </a:r>
            <a:endParaRPr lang="en-IE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50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Object Orientation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ABSTRACTION means </a:t>
            </a:r>
            <a:r>
              <a:rPr lang="en-IE" dirty="0">
                <a:solidFill>
                  <a:schemeClr val="bg1"/>
                </a:solidFill>
              </a:rPr>
              <a:t>dealing with the level of detail that is most appropriate to a given task</a:t>
            </a:r>
            <a:r>
              <a:rPr lang="en-IE" dirty="0" smtClean="0">
                <a:solidFill>
                  <a:schemeClr val="bg1"/>
                </a:solidFill>
              </a:rPr>
              <a:t>.</a:t>
            </a:r>
          </a:p>
          <a:p>
            <a:endParaRPr lang="en-IE" dirty="0" smtClean="0">
              <a:solidFill>
                <a:schemeClr val="bg1"/>
              </a:solidFill>
            </a:endParaRPr>
          </a:p>
          <a:p>
            <a:r>
              <a:rPr lang="en-IE" dirty="0" smtClean="0">
                <a:solidFill>
                  <a:schemeClr val="bg1"/>
                </a:solidFill>
              </a:rPr>
              <a:t>For example</a:t>
            </a:r>
            <a:r>
              <a:rPr lang="en-IE" dirty="0">
                <a:solidFill>
                  <a:schemeClr val="bg1"/>
                </a:solidFill>
              </a:rPr>
              <a:t>, </a:t>
            </a:r>
            <a:r>
              <a:rPr lang="en-IE" dirty="0" smtClean="0">
                <a:solidFill>
                  <a:schemeClr val="bg1"/>
                </a:solidFill>
              </a:rPr>
              <a:t>a DRIVER </a:t>
            </a:r>
            <a:r>
              <a:rPr lang="en-IE" dirty="0">
                <a:solidFill>
                  <a:schemeClr val="bg1"/>
                </a:solidFill>
              </a:rPr>
              <a:t>of a car needs to interact with steering, gas pedal, and brakes. The workings of the motor, drive train, and brake subsystem don't matter to the driver. A </a:t>
            </a:r>
            <a:r>
              <a:rPr lang="en-IE" dirty="0" smtClean="0">
                <a:solidFill>
                  <a:schemeClr val="bg1"/>
                </a:solidFill>
              </a:rPr>
              <a:t>MECHANIC, </a:t>
            </a:r>
            <a:r>
              <a:rPr lang="en-IE" dirty="0">
                <a:solidFill>
                  <a:schemeClr val="bg1"/>
                </a:solidFill>
              </a:rPr>
              <a:t>on the other hand, works at a different level of abstraction, tuning the engine and bleeding the breaks</a:t>
            </a:r>
            <a:r>
              <a:rPr lang="en-IE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257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Object Orientation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558" y="1736902"/>
            <a:ext cx="1584176" cy="5264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b="1" dirty="0" smtClean="0"/>
              <a:t>Driver</a:t>
            </a:r>
            <a:endParaRPr lang="en-IE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3286894" y="1700808"/>
            <a:ext cx="2431801" cy="61841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/>
              <a:t>Car</a:t>
            </a:r>
            <a:endParaRPr lang="en-IE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054646" y="3068960"/>
            <a:ext cx="223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54646" y="2263386"/>
            <a:ext cx="0" cy="80557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830014" y="2636912"/>
            <a:ext cx="1178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 smtClean="0">
                <a:solidFill>
                  <a:schemeClr val="bg1"/>
                </a:solidFill>
              </a:rPr>
              <a:t>drives &gt;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86894" y="2319263"/>
            <a:ext cx="2431801" cy="109449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/>
              <a:t>+brakes</a:t>
            </a:r>
          </a:p>
          <a:p>
            <a:pPr algn="ctr"/>
            <a:r>
              <a:rPr lang="en-IE" sz="2000" dirty="0" smtClean="0"/>
              <a:t>+accelerator</a:t>
            </a:r>
            <a:endParaRPr lang="en-IE" sz="2000" dirty="0"/>
          </a:p>
        </p:txBody>
      </p:sp>
      <p:sp>
        <p:nvSpPr>
          <p:cNvPr id="30" name="Rectangle 29"/>
          <p:cNvSpPr/>
          <p:nvPr/>
        </p:nvSpPr>
        <p:spPr>
          <a:xfrm>
            <a:off x="3286894" y="3426679"/>
            <a:ext cx="2431801" cy="109449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/>
              <a:t>+steer( )</a:t>
            </a:r>
          </a:p>
          <a:p>
            <a:pPr algn="ctr"/>
            <a:r>
              <a:rPr lang="en-IE" sz="2000" dirty="0" smtClean="0"/>
              <a:t>+</a:t>
            </a:r>
            <a:r>
              <a:rPr lang="en-IE" sz="2000" dirty="0" err="1" smtClean="0"/>
              <a:t>change_gears</a:t>
            </a:r>
            <a:r>
              <a:rPr lang="en-IE" sz="2000" dirty="0" smtClean="0"/>
              <a:t>( )</a:t>
            </a:r>
          </a:p>
          <a:p>
            <a:pPr algn="ctr"/>
            <a:r>
              <a:rPr lang="en-IE" sz="2000" dirty="0" smtClean="0"/>
              <a:t>+</a:t>
            </a:r>
            <a:r>
              <a:rPr lang="en-IE" sz="2000" dirty="0" err="1" smtClean="0"/>
              <a:t>apply_brakes</a:t>
            </a:r>
            <a:r>
              <a:rPr lang="en-IE" sz="2000" dirty="0" smtClean="0"/>
              <a:t>( )</a:t>
            </a:r>
            <a:endParaRPr lang="en-IE" sz="2000" dirty="0"/>
          </a:p>
        </p:txBody>
      </p:sp>
      <p:sp>
        <p:nvSpPr>
          <p:cNvPr id="20" name="Rectangle 19"/>
          <p:cNvSpPr/>
          <p:nvPr/>
        </p:nvSpPr>
        <p:spPr>
          <a:xfrm>
            <a:off x="6095206" y="1736902"/>
            <a:ext cx="2160239" cy="5264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 b="1" dirty="0" smtClean="0"/>
              <a:t>Mechanic</a:t>
            </a:r>
            <a:endParaRPr lang="en-IE" sz="3200" b="1" dirty="0"/>
          </a:p>
        </p:txBody>
      </p:sp>
      <p:sp>
        <p:nvSpPr>
          <p:cNvPr id="21" name="Rectangle 20"/>
          <p:cNvSpPr/>
          <p:nvPr/>
        </p:nvSpPr>
        <p:spPr>
          <a:xfrm>
            <a:off x="9407574" y="1700808"/>
            <a:ext cx="2520280" cy="61841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/>
              <a:t>Car</a:t>
            </a:r>
            <a:endParaRPr lang="en-IE" sz="2800" b="1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7175326" y="3068960"/>
            <a:ext cx="223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175326" y="2263386"/>
            <a:ext cx="0" cy="80557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950694" y="2636912"/>
            <a:ext cx="993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 smtClean="0">
                <a:solidFill>
                  <a:schemeClr val="bg1"/>
                </a:solidFill>
              </a:rPr>
              <a:t>fixes &gt;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407574" y="2319263"/>
            <a:ext cx="2520280" cy="109449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/>
              <a:t>+</a:t>
            </a:r>
            <a:r>
              <a:rPr lang="en-IE" sz="2000" dirty="0" err="1" smtClean="0"/>
              <a:t>disc_brakes</a:t>
            </a:r>
            <a:endParaRPr lang="en-IE" sz="2000" dirty="0" smtClean="0"/>
          </a:p>
          <a:p>
            <a:pPr algn="ctr"/>
            <a:r>
              <a:rPr lang="en-IE" sz="2000" dirty="0" smtClean="0"/>
              <a:t>+engine</a:t>
            </a:r>
          </a:p>
          <a:p>
            <a:pPr algn="ctr"/>
            <a:r>
              <a:rPr lang="en-IE" sz="2000" dirty="0" smtClean="0"/>
              <a:t>+transmission</a:t>
            </a:r>
            <a:endParaRPr lang="en-IE" sz="2000" dirty="0"/>
          </a:p>
        </p:txBody>
      </p:sp>
      <p:sp>
        <p:nvSpPr>
          <p:cNvPr id="32" name="Rectangle 31"/>
          <p:cNvSpPr/>
          <p:nvPr/>
        </p:nvSpPr>
        <p:spPr>
          <a:xfrm>
            <a:off x="9407574" y="3426679"/>
            <a:ext cx="2520280" cy="109449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/>
              <a:t>+</a:t>
            </a:r>
            <a:r>
              <a:rPr lang="en-IE" sz="2000" dirty="0" err="1" smtClean="0"/>
              <a:t>adjust_breaks</a:t>
            </a:r>
            <a:r>
              <a:rPr lang="en-IE" sz="2000" dirty="0" smtClean="0"/>
              <a:t>( )</a:t>
            </a:r>
          </a:p>
          <a:p>
            <a:pPr algn="ctr"/>
            <a:r>
              <a:rPr lang="en-IE" sz="2000" dirty="0" smtClean="0"/>
              <a:t>+</a:t>
            </a:r>
            <a:r>
              <a:rPr lang="en-IE" sz="2000" dirty="0" err="1" smtClean="0"/>
              <a:t>change_oil</a:t>
            </a:r>
            <a:r>
              <a:rPr lang="en-IE" sz="2000" dirty="0" smtClean="0"/>
              <a:t>( )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83611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6600" dirty="0" smtClean="0">
                <a:solidFill>
                  <a:schemeClr val="bg1"/>
                </a:solidFill>
              </a:rPr>
              <a:t>COMPOSITION</a:t>
            </a:r>
            <a:endParaRPr lang="en-IE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6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Object Orientation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COMPOSITION </a:t>
            </a:r>
            <a:r>
              <a:rPr lang="en-IE" dirty="0">
                <a:solidFill>
                  <a:schemeClr val="bg1"/>
                </a:solidFill>
              </a:rPr>
              <a:t>is the act of collecting several objects together to create a new one</a:t>
            </a:r>
            <a:r>
              <a:rPr lang="en-IE" dirty="0" smtClean="0">
                <a:solidFill>
                  <a:schemeClr val="bg1"/>
                </a:solidFill>
              </a:rPr>
              <a:t>.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Composition is usually a good choice when one object is part of another object.</a:t>
            </a:r>
            <a:endParaRPr lang="en-I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4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09" y="260648"/>
            <a:ext cx="9291809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5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Object Orientation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A car is composed of an engine, transmission, starter, headlights, and windshield, among numerous other parts. </a:t>
            </a:r>
            <a:endParaRPr lang="en-IE" dirty="0" smtClean="0">
              <a:solidFill>
                <a:schemeClr val="bg1"/>
              </a:solidFill>
            </a:endParaRPr>
          </a:p>
          <a:p>
            <a:r>
              <a:rPr lang="en-IE" dirty="0" smtClean="0">
                <a:solidFill>
                  <a:schemeClr val="bg1"/>
                </a:solidFill>
              </a:rPr>
              <a:t>The </a:t>
            </a:r>
            <a:r>
              <a:rPr lang="en-IE" dirty="0">
                <a:solidFill>
                  <a:schemeClr val="bg1"/>
                </a:solidFill>
              </a:rPr>
              <a:t>engine, in turn, is composed of pistons, a crank shaft, and valves. In this example, composition is a good way to provide levels of abstraction. </a:t>
            </a:r>
            <a:endParaRPr lang="en-IE" dirty="0" smtClean="0">
              <a:solidFill>
                <a:schemeClr val="bg1"/>
              </a:solidFill>
            </a:endParaRPr>
          </a:p>
          <a:p>
            <a:r>
              <a:rPr lang="en-IE" dirty="0" smtClean="0">
                <a:solidFill>
                  <a:schemeClr val="bg1"/>
                </a:solidFill>
              </a:rPr>
              <a:t>The </a:t>
            </a:r>
            <a:r>
              <a:rPr lang="en-IE" dirty="0">
                <a:solidFill>
                  <a:schemeClr val="bg1"/>
                </a:solidFill>
              </a:rPr>
              <a:t>car object can provide the interface required by a driver, while also providing access to its component parts, which offers the deeper level of abstraction suitable for a mechanic.</a:t>
            </a:r>
            <a:endParaRPr lang="en-I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21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6600" dirty="0" smtClean="0">
                <a:solidFill>
                  <a:schemeClr val="bg1"/>
                </a:solidFill>
              </a:rPr>
              <a:t>Information Hiding</a:t>
            </a:r>
            <a:endParaRPr lang="en-IE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62" y="692696"/>
            <a:ext cx="10058400" cy="564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5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Object Orientation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Let’s try modelling computer </a:t>
            </a:r>
            <a:r>
              <a:rPr lang="en-IE" dirty="0" smtClean="0">
                <a:solidFill>
                  <a:schemeClr val="bg1"/>
                </a:solidFill>
              </a:rPr>
              <a:t>chess as a CLASS DIAGRAM:</a:t>
            </a:r>
            <a:endParaRPr lang="en-I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22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Object Orientation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Let’s try modelling computer </a:t>
            </a:r>
            <a:r>
              <a:rPr lang="en-IE" dirty="0" smtClean="0">
                <a:solidFill>
                  <a:schemeClr val="bg1"/>
                </a:solidFill>
              </a:rPr>
              <a:t>chess as a CLASS DIAGRAM: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8782" y="2492896"/>
            <a:ext cx="7200800" cy="38884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2854846" y="3687415"/>
            <a:ext cx="2304256" cy="10081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/>
              <a:t>Player</a:t>
            </a:r>
            <a:endParaRPr lang="en-IE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6455246" y="3687415"/>
            <a:ext cx="2304256" cy="10081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/>
              <a:t>Chess Set</a:t>
            </a:r>
            <a:endParaRPr lang="en-IE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007374" y="5373216"/>
            <a:ext cx="360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606974" y="4695527"/>
            <a:ext cx="10455" cy="6776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996519" y="4695527"/>
            <a:ext cx="10456" cy="6776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96519" y="47675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>
                <a:solidFill>
                  <a:schemeClr val="bg1"/>
                </a:solidFill>
              </a:rPr>
              <a:t>2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07374" y="47675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 smtClean="0">
                <a:solidFill>
                  <a:schemeClr val="bg1"/>
                </a:solidFill>
              </a:rPr>
              <a:t>1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71070" y="4941168"/>
            <a:ext cx="1971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 err="1">
                <a:solidFill>
                  <a:schemeClr val="bg1"/>
                </a:solidFill>
              </a:rPr>
              <a:t>m</a:t>
            </a:r>
            <a:r>
              <a:rPr lang="en-IE" sz="2400" b="1" dirty="0" err="1" smtClean="0">
                <a:solidFill>
                  <a:schemeClr val="bg1"/>
                </a:solidFill>
              </a:rPr>
              <a:t>ake_move</a:t>
            </a:r>
            <a:r>
              <a:rPr lang="en-IE" sz="2400" b="1" dirty="0" smtClean="0">
                <a:solidFill>
                  <a:schemeClr val="bg1"/>
                </a:solidFill>
              </a:rPr>
              <a:t> &gt;</a:t>
            </a:r>
            <a:endParaRPr lang="en-I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Object Orientation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The diagram shows that exactly two players can interact with one chess set. </a:t>
            </a:r>
            <a:endParaRPr lang="en-IE" dirty="0" smtClean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 smtClean="0">
                <a:solidFill>
                  <a:schemeClr val="bg1"/>
                </a:solidFill>
              </a:rPr>
              <a:t>This </a:t>
            </a:r>
            <a:r>
              <a:rPr lang="en-IE" dirty="0">
                <a:solidFill>
                  <a:schemeClr val="bg1"/>
                </a:solidFill>
              </a:rPr>
              <a:t>also indicates that any one player can be playing with only one chess set at a time.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9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Object Orientation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Just for fun, let’s try to model at an object level instead of at a class level.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 smtClean="0">
                <a:solidFill>
                  <a:schemeClr val="bg1"/>
                </a:solidFill>
              </a:rPr>
              <a:t>For this we use an OBJECT DIAGRAM.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062758" y="3140968"/>
            <a:ext cx="540000" cy="54000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3" name="Straight Connector 12"/>
          <p:cNvCxnSpPr>
            <a:stCxn id="7" idx="4"/>
          </p:cNvCxnSpPr>
          <p:nvPr/>
        </p:nvCxnSpPr>
        <p:spPr>
          <a:xfrm>
            <a:off x="2332758" y="3680968"/>
            <a:ext cx="18032" cy="720080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50790" y="4401048"/>
            <a:ext cx="270000" cy="324036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080790" y="4401048"/>
            <a:ext cx="270000" cy="324036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918742" y="3896992"/>
            <a:ext cx="792088" cy="0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708124" y="4839543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Player</a:t>
            </a:r>
            <a:endParaRPr lang="en-IE" sz="20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8517" y="332656"/>
            <a:ext cx="1614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</a:t>
            </a:r>
            <a:endParaRPr lang="en-US" sz="5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03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062758" y="3140968"/>
            <a:ext cx="540000" cy="54000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3" name="Straight Connector 12"/>
          <p:cNvCxnSpPr>
            <a:stCxn id="7" idx="4"/>
          </p:cNvCxnSpPr>
          <p:nvPr/>
        </p:nvCxnSpPr>
        <p:spPr>
          <a:xfrm>
            <a:off x="2332758" y="3680968"/>
            <a:ext cx="18032" cy="720080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50790" y="4401048"/>
            <a:ext cx="270000" cy="324036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080790" y="4401048"/>
            <a:ext cx="270000" cy="324036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918742" y="3896992"/>
            <a:ext cx="792088" cy="0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7319342" y="1700808"/>
            <a:ext cx="540000" cy="540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31" name="Straight Connector 30"/>
          <p:cNvCxnSpPr>
            <a:stCxn id="28" idx="4"/>
          </p:cNvCxnSpPr>
          <p:nvPr/>
        </p:nvCxnSpPr>
        <p:spPr>
          <a:xfrm>
            <a:off x="7589342" y="2240808"/>
            <a:ext cx="18032" cy="7200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607374" y="2960888"/>
            <a:ext cx="270000" cy="3240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7337374" y="2960888"/>
            <a:ext cx="270000" cy="3240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7175326" y="2456832"/>
            <a:ext cx="79208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319342" y="4437172"/>
            <a:ext cx="540000" cy="540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40" name="Straight Connector 39"/>
          <p:cNvCxnSpPr>
            <a:stCxn id="35" idx="4"/>
          </p:cNvCxnSpPr>
          <p:nvPr/>
        </p:nvCxnSpPr>
        <p:spPr>
          <a:xfrm>
            <a:off x="7589342" y="4977172"/>
            <a:ext cx="18032" cy="7200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607374" y="5697252"/>
            <a:ext cx="270000" cy="3240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337374" y="5697252"/>
            <a:ext cx="270000" cy="3240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7175326" y="5193196"/>
            <a:ext cx="79208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708124" y="4839543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Player</a:t>
            </a:r>
            <a:endParaRPr lang="en-IE" sz="20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90790" y="3368956"/>
            <a:ext cx="1033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bg1"/>
                </a:solidFill>
              </a:rPr>
              <a:t>Player 1</a:t>
            </a:r>
            <a:endParaRPr lang="en-IE" sz="20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03318" y="6053226"/>
            <a:ext cx="1033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bg1"/>
                </a:solidFill>
              </a:rPr>
              <a:t>Player 2</a:t>
            </a:r>
            <a:endParaRPr lang="en-IE" sz="2000" b="1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214886" y="2456832"/>
            <a:ext cx="3456384" cy="144016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214886" y="3896992"/>
            <a:ext cx="3456384" cy="129620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08517" y="332656"/>
            <a:ext cx="1614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</a:t>
            </a:r>
            <a:endParaRPr lang="en-US" sz="5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414625" y="332656"/>
            <a:ext cx="2355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Objects</a:t>
            </a:r>
            <a:endParaRPr lang="en-US" sz="5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07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Object Orientation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This is an OBJECT DIAGRAM </a:t>
            </a:r>
            <a:r>
              <a:rPr lang="en-IE" dirty="0" smtClean="0">
                <a:solidFill>
                  <a:schemeClr val="bg1"/>
                </a:solidFill>
              </a:rPr>
              <a:t>(or </a:t>
            </a:r>
            <a:r>
              <a:rPr lang="en-IE" dirty="0" smtClean="0">
                <a:solidFill>
                  <a:schemeClr val="bg1"/>
                </a:solidFill>
              </a:rPr>
              <a:t>INSTANCE </a:t>
            </a:r>
            <a:r>
              <a:rPr lang="en-IE" dirty="0" smtClean="0">
                <a:solidFill>
                  <a:schemeClr val="bg1"/>
                </a:solidFill>
              </a:rPr>
              <a:t>DIAGRAM):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26654" y="2420888"/>
            <a:ext cx="9793088" cy="381642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4871070" y="3825044"/>
            <a:ext cx="2304256" cy="10081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/>
              <a:t>Chess Set</a:t>
            </a:r>
            <a:endParaRPr lang="en-IE" sz="2800" b="1" dirty="0"/>
          </a:p>
        </p:txBody>
      </p:sp>
      <p:sp>
        <p:nvSpPr>
          <p:cNvPr id="7" name="Oval 6"/>
          <p:cNvSpPr/>
          <p:nvPr/>
        </p:nvSpPr>
        <p:spPr>
          <a:xfrm>
            <a:off x="2062758" y="3573076"/>
            <a:ext cx="540000" cy="540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3" name="Straight Connector 12"/>
          <p:cNvCxnSpPr>
            <a:stCxn id="7" idx="4"/>
          </p:cNvCxnSpPr>
          <p:nvPr/>
        </p:nvCxnSpPr>
        <p:spPr>
          <a:xfrm>
            <a:off x="2332758" y="4113076"/>
            <a:ext cx="18032" cy="7200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50790" y="4833156"/>
            <a:ext cx="270000" cy="3240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080790" y="4833156"/>
            <a:ext cx="270000" cy="3240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918742" y="4329100"/>
            <a:ext cx="79208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9623598" y="3573016"/>
            <a:ext cx="540000" cy="540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4" name="Straight Connector 23"/>
          <p:cNvCxnSpPr>
            <a:stCxn id="23" idx="4"/>
          </p:cNvCxnSpPr>
          <p:nvPr/>
        </p:nvCxnSpPr>
        <p:spPr>
          <a:xfrm>
            <a:off x="9893598" y="4113016"/>
            <a:ext cx="18032" cy="7200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911630" y="4833096"/>
            <a:ext cx="270000" cy="3240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9641630" y="4833096"/>
            <a:ext cx="270000" cy="3240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9479582" y="4329040"/>
            <a:ext cx="79208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endCxn id="5" idx="2"/>
          </p:cNvCxnSpPr>
          <p:nvPr/>
        </p:nvCxnSpPr>
        <p:spPr>
          <a:xfrm rot="10800000">
            <a:off x="6023198" y="4833156"/>
            <a:ext cx="3870400" cy="612068"/>
          </a:xfrm>
          <a:prstGeom prst="bentConnector2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endCxn id="5" idx="0"/>
          </p:cNvCxnSpPr>
          <p:nvPr/>
        </p:nvCxnSpPr>
        <p:spPr>
          <a:xfrm>
            <a:off x="2503190" y="3365376"/>
            <a:ext cx="3520008" cy="459668"/>
          </a:xfrm>
          <a:prstGeom prst="bentConnector2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16174" y="5168556"/>
            <a:ext cx="1033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bg1"/>
                </a:solidFill>
              </a:rPr>
              <a:t>Player 1</a:t>
            </a:r>
            <a:endParaRPr lang="en-IE" sz="20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359042" y="3068901"/>
            <a:ext cx="1033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solidFill>
                  <a:schemeClr val="bg1"/>
                </a:solidFill>
              </a:rPr>
              <a:t>Player 2</a:t>
            </a:r>
            <a:endParaRPr lang="en-IE" sz="20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74926" y="2921608"/>
            <a:ext cx="1488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err="1">
                <a:solidFill>
                  <a:schemeClr val="bg1"/>
                </a:solidFill>
              </a:rPr>
              <a:t>m</a:t>
            </a:r>
            <a:r>
              <a:rPr lang="en-IE" sz="2000" b="1" dirty="0" err="1" smtClean="0">
                <a:solidFill>
                  <a:schemeClr val="bg1"/>
                </a:solidFill>
              </a:rPr>
              <a:t>ake_move</a:t>
            </a:r>
            <a:endParaRPr lang="en-IE" sz="20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41814" y="4978694"/>
            <a:ext cx="1488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err="1">
                <a:solidFill>
                  <a:schemeClr val="bg1"/>
                </a:solidFill>
              </a:rPr>
              <a:t>m</a:t>
            </a:r>
            <a:r>
              <a:rPr lang="en-IE" sz="2000" b="1" dirty="0" err="1" smtClean="0">
                <a:solidFill>
                  <a:schemeClr val="bg1"/>
                </a:solidFill>
              </a:rPr>
              <a:t>ake_move</a:t>
            </a:r>
            <a:endParaRPr lang="en-I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5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Object Orientation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An </a:t>
            </a:r>
            <a:r>
              <a:rPr lang="en-IE" dirty="0">
                <a:solidFill>
                  <a:schemeClr val="bg1"/>
                </a:solidFill>
              </a:rPr>
              <a:t>OBJECT DIAGRAM or INSTANCE DIAGRAM </a:t>
            </a:r>
            <a:r>
              <a:rPr lang="en-IE" dirty="0" smtClean="0">
                <a:solidFill>
                  <a:schemeClr val="bg1"/>
                </a:solidFill>
              </a:rPr>
              <a:t>describes </a:t>
            </a:r>
            <a:r>
              <a:rPr lang="en-IE" dirty="0">
                <a:solidFill>
                  <a:schemeClr val="bg1"/>
                </a:solidFill>
              </a:rPr>
              <a:t>the system at a specific state in time, and is describing specific instances of objects, not the interaction between classes.</a:t>
            </a:r>
            <a:endParaRPr lang="en-I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Object Orientation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Lets return to the class diagram:</a:t>
            </a:r>
          </a:p>
        </p:txBody>
      </p:sp>
    </p:spTree>
    <p:extLst>
      <p:ext uri="{BB962C8B-B14F-4D97-AF65-F5344CB8AC3E}">
        <p14:creationId xmlns:p14="http://schemas.microsoft.com/office/powerpoint/2010/main" val="193338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363094" y="696888"/>
            <a:ext cx="5400000" cy="540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8800" b="1" i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862958" y="1196752"/>
            <a:ext cx="4400272" cy="44002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000" b="1" i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endParaRPr lang="en-IE" b="1" i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04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Object Orientation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Lets return to the class diagram:</a:t>
            </a:r>
            <a:endParaRPr lang="en-IE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8782" y="2492896"/>
            <a:ext cx="7200800" cy="38884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2854846" y="3687415"/>
            <a:ext cx="2304256" cy="10081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/>
              <a:t>Player</a:t>
            </a:r>
            <a:endParaRPr lang="en-IE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6455246" y="3687415"/>
            <a:ext cx="2304256" cy="10081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/>
              <a:t>Chess Set</a:t>
            </a:r>
            <a:endParaRPr lang="en-IE" sz="2800" b="1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007374" y="5373216"/>
            <a:ext cx="360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606974" y="4695527"/>
            <a:ext cx="10455" cy="6776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996519" y="4695527"/>
            <a:ext cx="10456" cy="6776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96519" y="47675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>
                <a:solidFill>
                  <a:schemeClr val="bg1"/>
                </a:solidFill>
              </a:rPr>
              <a:t>2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07374" y="47675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 smtClean="0">
                <a:solidFill>
                  <a:schemeClr val="bg1"/>
                </a:solidFill>
              </a:rPr>
              <a:t>1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1070" y="4941168"/>
            <a:ext cx="1971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 err="1">
                <a:solidFill>
                  <a:schemeClr val="bg1"/>
                </a:solidFill>
              </a:rPr>
              <a:t>m</a:t>
            </a:r>
            <a:r>
              <a:rPr lang="en-IE" sz="2400" b="1" dirty="0" err="1" smtClean="0">
                <a:solidFill>
                  <a:schemeClr val="bg1"/>
                </a:solidFill>
              </a:rPr>
              <a:t>ake_move</a:t>
            </a:r>
            <a:r>
              <a:rPr lang="en-IE" sz="2400" b="1" dirty="0" smtClean="0">
                <a:solidFill>
                  <a:schemeClr val="bg1"/>
                </a:solidFill>
              </a:rPr>
              <a:t> &gt;</a:t>
            </a:r>
            <a:endParaRPr lang="en-I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9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Object Orientation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Thinking about the composition of a </a:t>
            </a:r>
            <a:r>
              <a:rPr lang="en-IE" dirty="0" smtClean="0">
                <a:solidFill>
                  <a:schemeClr val="bg1"/>
                </a:solidFill>
              </a:rPr>
              <a:t>Chess Set we know </a:t>
            </a:r>
            <a:r>
              <a:rPr lang="en-IE" dirty="0">
                <a:solidFill>
                  <a:schemeClr val="bg1"/>
                </a:solidFill>
              </a:rPr>
              <a:t>it’s made up </a:t>
            </a:r>
            <a:r>
              <a:rPr lang="en-IE" dirty="0" smtClean="0">
                <a:solidFill>
                  <a:schemeClr val="bg1"/>
                </a:solidFill>
              </a:rPr>
              <a:t>of </a:t>
            </a:r>
            <a:r>
              <a:rPr lang="en-IE" dirty="0">
                <a:solidFill>
                  <a:schemeClr val="bg1"/>
                </a:solidFill>
              </a:rPr>
              <a:t>a board and 32 pieces. </a:t>
            </a:r>
            <a:endParaRPr lang="en-IE" dirty="0" smtClean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 smtClean="0">
                <a:solidFill>
                  <a:schemeClr val="bg1"/>
                </a:solidFill>
              </a:rPr>
              <a:t>The </a:t>
            </a:r>
            <a:r>
              <a:rPr lang="en-IE" dirty="0">
                <a:solidFill>
                  <a:schemeClr val="bg1"/>
                </a:solidFill>
              </a:rPr>
              <a:t>board further comprises 64 positions</a:t>
            </a:r>
            <a:r>
              <a:rPr lang="en-IE" dirty="0" smtClean="0">
                <a:solidFill>
                  <a:schemeClr val="bg1"/>
                </a:solidFill>
              </a:rPr>
              <a:t>.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The composition relationship is represented in UML as a solid diamond. </a:t>
            </a:r>
            <a:endParaRPr lang="en-I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12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Object Orientation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622" y="1412776"/>
            <a:ext cx="10585176" cy="482453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1270670" y="1747408"/>
            <a:ext cx="1728192" cy="7624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/>
              <a:t>Player</a:t>
            </a:r>
            <a:endParaRPr lang="en-IE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4871070" y="3933056"/>
            <a:ext cx="1728192" cy="77089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/>
              <a:t>Chess Set</a:t>
            </a:r>
            <a:endParaRPr lang="en-IE" sz="2800" b="1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165103" y="3255367"/>
            <a:ext cx="360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766048" y="3244769"/>
            <a:ext cx="10455" cy="6776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165103" y="2577678"/>
            <a:ext cx="10456" cy="6776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65103" y="264968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>
                <a:solidFill>
                  <a:schemeClr val="bg1"/>
                </a:solidFill>
              </a:rPr>
              <a:t>2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66448" y="331677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 smtClean="0">
                <a:solidFill>
                  <a:schemeClr val="bg1"/>
                </a:solidFill>
              </a:rPr>
              <a:t>1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8799" y="2823319"/>
            <a:ext cx="1971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 err="1">
                <a:solidFill>
                  <a:schemeClr val="bg1"/>
                </a:solidFill>
              </a:rPr>
              <a:t>m</a:t>
            </a:r>
            <a:r>
              <a:rPr lang="en-IE" sz="2400" b="1" dirty="0" err="1" smtClean="0">
                <a:solidFill>
                  <a:schemeClr val="bg1"/>
                </a:solidFill>
              </a:rPr>
              <a:t>ake_move</a:t>
            </a:r>
            <a:r>
              <a:rPr lang="en-IE" sz="2400" b="1" dirty="0" smtClean="0">
                <a:solidFill>
                  <a:schemeClr val="bg1"/>
                </a:solidFill>
              </a:rPr>
              <a:t> &gt;</a:t>
            </a:r>
            <a:endParaRPr lang="en-I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9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Object Orientation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622" y="1412776"/>
            <a:ext cx="10585176" cy="482453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1270670" y="1747408"/>
            <a:ext cx="1728192" cy="7624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/>
              <a:t>Player</a:t>
            </a:r>
            <a:endParaRPr lang="en-IE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4871070" y="3933056"/>
            <a:ext cx="1728192" cy="77089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/>
              <a:t>Chess Set</a:t>
            </a:r>
            <a:endParaRPr lang="en-IE" sz="2800" b="1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165103" y="3255367"/>
            <a:ext cx="360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766048" y="3244769"/>
            <a:ext cx="10455" cy="6776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165103" y="2577678"/>
            <a:ext cx="10456" cy="6776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65103" y="264968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>
                <a:solidFill>
                  <a:schemeClr val="bg1"/>
                </a:solidFill>
              </a:rPr>
              <a:t>2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66448" y="331677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 smtClean="0">
                <a:solidFill>
                  <a:schemeClr val="bg1"/>
                </a:solidFill>
              </a:rPr>
              <a:t>1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8799" y="2823319"/>
            <a:ext cx="1971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 err="1">
                <a:solidFill>
                  <a:schemeClr val="bg1"/>
                </a:solidFill>
              </a:rPr>
              <a:t>m</a:t>
            </a:r>
            <a:r>
              <a:rPr lang="en-IE" sz="2400" b="1" dirty="0" err="1" smtClean="0">
                <a:solidFill>
                  <a:schemeClr val="bg1"/>
                </a:solidFill>
              </a:rPr>
              <a:t>ake_move</a:t>
            </a:r>
            <a:r>
              <a:rPr lang="en-IE" sz="2400" b="1" dirty="0" smtClean="0">
                <a:solidFill>
                  <a:schemeClr val="bg1"/>
                </a:solidFill>
              </a:rPr>
              <a:t> &gt;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71086" y="5322403"/>
            <a:ext cx="1728192" cy="77089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/>
              <a:t>Piece</a:t>
            </a:r>
            <a:endParaRPr lang="en-IE" sz="2800" b="1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370672" y="4329192"/>
            <a:ext cx="10456" cy="972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70672" y="466566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 smtClean="0">
                <a:solidFill>
                  <a:schemeClr val="bg1"/>
                </a:solidFill>
              </a:rPr>
              <a:t>32</a:t>
            </a:r>
            <a:endParaRPr lang="en-IE" b="1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387070" y="4335487"/>
            <a:ext cx="248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iamond 20"/>
          <p:cNvSpPr/>
          <p:nvPr/>
        </p:nvSpPr>
        <p:spPr>
          <a:xfrm>
            <a:off x="4524678" y="4162728"/>
            <a:ext cx="288032" cy="360040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TextBox 21"/>
          <p:cNvSpPr txBox="1"/>
          <p:nvPr/>
        </p:nvSpPr>
        <p:spPr>
          <a:xfrm>
            <a:off x="4078982" y="390343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 smtClean="0">
                <a:solidFill>
                  <a:schemeClr val="bg1"/>
                </a:solidFill>
              </a:rPr>
              <a:t>1</a:t>
            </a:r>
            <a:endParaRPr lang="en-I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53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Object Orientation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622" y="1412776"/>
            <a:ext cx="10585176" cy="482453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1270670" y="1747408"/>
            <a:ext cx="1728192" cy="7624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/>
              <a:t>Player</a:t>
            </a:r>
            <a:endParaRPr lang="en-IE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4871070" y="3933056"/>
            <a:ext cx="1728192" cy="77089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/>
              <a:t>Chess Set</a:t>
            </a:r>
            <a:endParaRPr lang="en-IE" sz="2800" b="1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165103" y="3255367"/>
            <a:ext cx="360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766048" y="3244769"/>
            <a:ext cx="10455" cy="6776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165103" y="2577678"/>
            <a:ext cx="10456" cy="6776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65103" y="264968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>
                <a:solidFill>
                  <a:schemeClr val="bg1"/>
                </a:solidFill>
              </a:rPr>
              <a:t>2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66448" y="331677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 smtClean="0">
                <a:solidFill>
                  <a:schemeClr val="bg1"/>
                </a:solidFill>
              </a:rPr>
              <a:t>1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8799" y="2823319"/>
            <a:ext cx="1971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 err="1">
                <a:solidFill>
                  <a:schemeClr val="bg1"/>
                </a:solidFill>
              </a:rPr>
              <a:t>m</a:t>
            </a:r>
            <a:r>
              <a:rPr lang="en-IE" sz="2400" b="1" dirty="0" err="1" smtClean="0">
                <a:solidFill>
                  <a:schemeClr val="bg1"/>
                </a:solidFill>
              </a:rPr>
              <a:t>ake_move</a:t>
            </a:r>
            <a:r>
              <a:rPr lang="en-IE" sz="2400" b="1" dirty="0" smtClean="0">
                <a:solidFill>
                  <a:schemeClr val="bg1"/>
                </a:solidFill>
              </a:rPr>
              <a:t> &gt;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71086" y="5322403"/>
            <a:ext cx="1728192" cy="77089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/>
              <a:t>Piece</a:t>
            </a:r>
            <a:endParaRPr lang="en-IE" sz="2800" b="1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370672" y="4329192"/>
            <a:ext cx="10456" cy="972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70672" y="466566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 smtClean="0">
                <a:solidFill>
                  <a:schemeClr val="bg1"/>
                </a:solidFill>
              </a:rPr>
              <a:t>32</a:t>
            </a:r>
            <a:endParaRPr lang="en-IE" b="1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387070" y="4335487"/>
            <a:ext cx="248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iamond 20"/>
          <p:cNvSpPr/>
          <p:nvPr/>
        </p:nvSpPr>
        <p:spPr>
          <a:xfrm>
            <a:off x="4524678" y="4162728"/>
            <a:ext cx="288032" cy="360040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/>
          <p:cNvSpPr/>
          <p:nvPr/>
        </p:nvSpPr>
        <p:spPr>
          <a:xfrm>
            <a:off x="8471470" y="5322403"/>
            <a:ext cx="1728192" cy="77089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/>
              <a:t>Board</a:t>
            </a:r>
            <a:endParaRPr lang="en-IE" sz="2800" b="1" dirty="0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7812942" y="4365104"/>
            <a:ext cx="10456" cy="126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059304" y="519958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>
                <a:solidFill>
                  <a:schemeClr val="bg1"/>
                </a:solidFill>
              </a:rPr>
              <a:t>1</a:t>
            </a:r>
            <a:endParaRPr lang="en-IE" b="1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6599262" y="4365104"/>
            <a:ext cx="122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78982" y="390343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 smtClean="0">
                <a:solidFill>
                  <a:schemeClr val="bg1"/>
                </a:solidFill>
              </a:rPr>
              <a:t>1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26" name="Diamond 25"/>
          <p:cNvSpPr/>
          <p:nvPr/>
        </p:nvSpPr>
        <p:spPr>
          <a:xfrm>
            <a:off x="6640206" y="4180144"/>
            <a:ext cx="288032" cy="360040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TextBox 26"/>
          <p:cNvSpPr txBox="1"/>
          <p:nvPr/>
        </p:nvSpPr>
        <p:spPr>
          <a:xfrm>
            <a:off x="7103318" y="390343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 smtClean="0">
                <a:solidFill>
                  <a:schemeClr val="bg1"/>
                </a:solidFill>
              </a:rPr>
              <a:t>1</a:t>
            </a:r>
            <a:endParaRPr lang="en-IE" b="1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7823398" y="5625104"/>
            <a:ext cx="648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75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Object Orientation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622" y="1412776"/>
            <a:ext cx="10585176" cy="482453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1270670" y="1747408"/>
            <a:ext cx="1728192" cy="7624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/>
              <a:t>Player</a:t>
            </a:r>
            <a:endParaRPr lang="en-IE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4871070" y="3933056"/>
            <a:ext cx="1728192" cy="77089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/>
              <a:t>Chess Set</a:t>
            </a:r>
            <a:endParaRPr lang="en-IE" sz="2800" b="1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165103" y="3255367"/>
            <a:ext cx="360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766048" y="3244769"/>
            <a:ext cx="10455" cy="6776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165103" y="2577678"/>
            <a:ext cx="10456" cy="6776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65103" y="264968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>
                <a:solidFill>
                  <a:schemeClr val="bg1"/>
                </a:solidFill>
              </a:rPr>
              <a:t>2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66448" y="331677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 smtClean="0">
                <a:solidFill>
                  <a:schemeClr val="bg1"/>
                </a:solidFill>
              </a:rPr>
              <a:t>1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8799" y="2823319"/>
            <a:ext cx="1971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 err="1">
                <a:solidFill>
                  <a:schemeClr val="bg1"/>
                </a:solidFill>
              </a:rPr>
              <a:t>m</a:t>
            </a:r>
            <a:r>
              <a:rPr lang="en-IE" sz="2400" b="1" dirty="0" err="1" smtClean="0">
                <a:solidFill>
                  <a:schemeClr val="bg1"/>
                </a:solidFill>
              </a:rPr>
              <a:t>ake_move</a:t>
            </a:r>
            <a:r>
              <a:rPr lang="en-IE" sz="2400" b="1" dirty="0" smtClean="0">
                <a:solidFill>
                  <a:schemeClr val="bg1"/>
                </a:solidFill>
              </a:rPr>
              <a:t> &gt;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71086" y="5322403"/>
            <a:ext cx="1728192" cy="77089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/>
              <a:t>Piece</a:t>
            </a:r>
            <a:endParaRPr lang="en-IE" sz="2800" b="1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370672" y="4329192"/>
            <a:ext cx="10456" cy="972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70672" y="466566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 smtClean="0">
                <a:solidFill>
                  <a:schemeClr val="bg1"/>
                </a:solidFill>
              </a:rPr>
              <a:t>32</a:t>
            </a:r>
            <a:endParaRPr lang="en-IE" b="1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387070" y="4335487"/>
            <a:ext cx="248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iamond 20"/>
          <p:cNvSpPr/>
          <p:nvPr/>
        </p:nvSpPr>
        <p:spPr>
          <a:xfrm>
            <a:off x="4524678" y="4162728"/>
            <a:ext cx="288032" cy="360040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/>
          <p:cNvSpPr/>
          <p:nvPr/>
        </p:nvSpPr>
        <p:spPr>
          <a:xfrm>
            <a:off x="8471470" y="5322403"/>
            <a:ext cx="1728192" cy="77089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/>
              <a:t>Board</a:t>
            </a:r>
            <a:endParaRPr lang="en-IE" sz="2800" b="1" dirty="0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7812942" y="4365104"/>
            <a:ext cx="10456" cy="126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059304" y="519958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>
                <a:solidFill>
                  <a:schemeClr val="bg1"/>
                </a:solidFill>
              </a:rPr>
              <a:t>1</a:t>
            </a:r>
            <a:endParaRPr lang="en-IE" b="1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6599262" y="4365104"/>
            <a:ext cx="122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78982" y="390343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 smtClean="0">
                <a:solidFill>
                  <a:schemeClr val="bg1"/>
                </a:solidFill>
              </a:rPr>
              <a:t>1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26" name="Diamond 25"/>
          <p:cNvSpPr/>
          <p:nvPr/>
        </p:nvSpPr>
        <p:spPr>
          <a:xfrm>
            <a:off x="6640206" y="4180144"/>
            <a:ext cx="288032" cy="360040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TextBox 26"/>
          <p:cNvSpPr txBox="1"/>
          <p:nvPr/>
        </p:nvSpPr>
        <p:spPr>
          <a:xfrm>
            <a:off x="7103318" y="390343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 smtClean="0">
                <a:solidFill>
                  <a:schemeClr val="bg1"/>
                </a:solidFill>
              </a:rPr>
              <a:t>1</a:t>
            </a:r>
            <a:endParaRPr lang="en-IE" b="1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7823398" y="5625104"/>
            <a:ext cx="648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895406" y="1772816"/>
            <a:ext cx="1728192" cy="77089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/>
              <a:t>Position</a:t>
            </a:r>
            <a:endParaRPr lang="en-IE" sz="2800" b="1" dirty="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8543478" y="3789040"/>
            <a:ext cx="1188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9712466" y="3789040"/>
            <a:ext cx="10455" cy="1512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543478" y="2564903"/>
            <a:ext cx="10456" cy="126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543478" y="263691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 smtClean="0">
                <a:solidFill>
                  <a:schemeClr val="bg1"/>
                </a:solidFill>
              </a:rPr>
              <a:t>64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839622" y="45091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 smtClean="0">
                <a:solidFill>
                  <a:schemeClr val="bg1"/>
                </a:solidFill>
              </a:rPr>
              <a:t>1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36" name="Diamond 35"/>
          <p:cNvSpPr/>
          <p:nvPr/>
        </p:nvSpPr>
        <p:spPr>
          <a:xfrm>
            <a:off x="9582654" y="4896456"/>
            <a:ext cx="288032" cy="360040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660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Object Orientation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Finally let’s add some attributes to the class diagram:</a:t>
            </a:r>
            <a:endParaRPr lang="en-I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8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Object Orientation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622" y="1412776"/>
            <a:ext cx="10585176" cy="482453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1270670" y="1747408"/>
            <a:ext cx="1728192" cy="7624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/>
              <a:t>Player</a:t>
            </a:r>
            <a:endParaRPr lang="en-IE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4871070" y="3933056"/>
            <a:ext cx="1728192" cy="77089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/>
              <a:t>Chess Set</a:t>
            </a:r>
            <a:endParaRPr lang="en-IE" sz="2800" b="1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165103" y="3255367"/>
            <a:ext cx="360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766048" y="3244769"/>
            <a:ext cx="10455" cy="6776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165103" y="2577678"/>
            <a:ext cx="10456" cy="6776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65103" y="264968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>
                <a:solidFill>
                  <a:schemeClr val="bg1"/>
                </a:solidFill>
              </a:rPr>
              <a:t>2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66448" y="331677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 smtClean="0">
                <a:solidFill>
                  <a:schemeClr val="bg1"/>
                </a:solidFill>
              </a:rPr>
              <a:t>1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8799" y="2823319"/>
            <a:ext cx="1971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 err="1">
                <a:solidFill>
                  <a:schemeClr val="bg1"/>
                </a:solidFill>
              </a:rPr>
              <a:t>m</a:t>
            </a:r>
            <a:r>
              <a:rPr lang="en-IE" sz="2400" b="1" dirty="0" err="1" smtClean="0">
                <a:solidFill>
                  <a:schemeClr val="bg1"/>
                </a:solidFill>
              </a:rPr>
              <a:t>ake_move</a:t>
            </a:r>
            <a:r>
              <a:rPr lang="en-IE" sz="2400" b="1" dirty="0" smtClean="0">
                <a:solidFill>
                  <a:schemeClr val="bg1"/>
                </a:solidFill>
              </a:rPr>
              <a:t> &gt;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98662" y="4797152"/>
            <a:ext cx="2607896" cy="77089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/>
              <a:t>Piece</a:t>
            </a:r>
            <a:endParaRPr lang="en-IE" sz="2800" b="1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370672" y="4329192"/>
            <a:ext cx="10456" cy="46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70672" y="436510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 smtClean="0">
                <a:solidFill>
                  <a:schemeClr val="bg1"/>
                </a:solidFill>
              </a:rPr>
              <a:t>32</a:t>
            </a:r>
            <a:endParaRPr lang="en-IE" b="1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387070" y="4335487"/>
            <a:ext cx="248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iamond 20"/>
          <p:cNvSpPr/>
          <p:nvPr/>
        </p:nvSpPr>
        <p:spPr>
          <a:xfrm>
            <a:off x="4524678" y="4162728"/>
            <a:ext cx="288032" cy="360040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/>
          <p:cNvSpPr/>
          <p:nvPr/>
        </p:nvSpPr>
        <p:spPr>
          <a:xfrm>
            <a:off x="8471470" y="4509120"/>
            <a:ext cx="2592288" cy="77089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/>
              <a:t>Board</a:t>
            </a:r>
            <a:endParaRPr lang="en-IE" sz="2800" b="1" dirty="0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7812942" y="4365104"/>
            <a:ext cx="10456" cy="126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059304" y="519958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>
                <a:solidFill>
                  <a:schemeClr val="bg1"/>
                </a:solidFill>
              </a:rPr>
              <a:t>1</a:t>
            </a:r>
            <a:endParaRPr lang="en-IE" b="1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6599262" y="4365104"/>
            <a:ext cx="122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78982" y="390343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 smtClean="0">
                <a:solidFill>
                  <a:schemeClr val="bg1"/>
                </a:solidFill>
              </a:rPr>
              <a:t>1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26" name="Diamond 25"/>
          <p:cNvSpPr/>
          <p:nvPr/>
        </p:nvSpPr>
        <p:spPr>
          <a:xfrm>
            <a:off x="6640206" y="4180144"/>
            <a:ext cx="288032" cy="360040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TextBox 26"/>
          <p:cNvSpPr txBox="1"/>
          <p:nvPr/>
        </p:nvSpPr>
        <p:spPr>
          <a:xfrm>
            <a:off x="7103318" y="390343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 smtClean="0">
                <a:solidFill>
                  <a:schemeClr val="bg1"/>
                </a:solidFill>
              </a:rPr>
              <a:t>1</a:t>
            </a:r>
            <a:endParaRPr lang="en-IE" b="1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7823398" y="5625104"/>
            <a:ext cx="648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391350" y="1800112"/>
            <a:ext cx="2592288" cy="77089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/>
              <a:t>Position</a:t>
            </a:r>
            <a:endParaRPr lang="en-IE" sz="2800" b="1" dirty="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8543478" y="3789040"/>
            <a:ext cx="1188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9712466" y="3789040"/>
            <a:ext cx="10455" cy="612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543478" y="3177040"/>
            <a:ext cx="10456" cy="612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543478" y="311135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 smtClean="0">
                <a:solidFill>
                  <a:schemeClr val="bg1"/>
                </a:solidFill>
              </a:rPr>
              <a:t>64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839622" y="36450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 smtClean="0">
                <a:solidFill>
                  <a:schemeClr val="bg1"/>
                </a:solidFill>
              </a:rPr>
              <a:t>1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36" name="Diamond 35"/>
          <p:cNvSpPr/>
          <p:nvPr/>
        </p:nvSpPr>
        <p:spPr>
          <a:xfrm>
            <a:off x="9582654" y="4077072"/>
            <a:ext cx="288032" cy="360040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Rectangle 34"/>
          <p:cNvSpPr/>
          <p:nvPr/>
        </p:nvSpPr>
        <p:spPr>
          <a:xfrm>
            <a:off x="4871070" y="4715275"/>
            <a:ext cx="1728192" cy="77089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/>
              <a:t>+pieces: list</a:t>
            </a:r>
          </a:p>
          <a:p>
            <a:pPr algn="ctr"/>
            <a:r>
              <a:rPr lang="en-IE" sz="2000" dirty="0" smtClean="0"/>
              <a:t>+board: Board</a:t>
            </a:r>
            <a:endParaRPr lang="en-IE" sz="2000" dirty="0"/>
          </a:p>
        </p:txBody>
      </p:sp>
      <p:sp>
        <p:nvSpPr>
          <p:cNvPr id="37" name="Rectangle 36"/>
          <p:cNvSpPr/>
          <p:nvPr/>
        </p:nvSpPr>
        <p:spPr>
          <a:xfrm>
            <a:off x="8471470" y="5301208"/>
            <a:ext cx="2592288" cy="77089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/>
              <a:t>+</a:t>
            </a:r>
            <a:r>
              <a:rPr lang="en-IE" sz="2000" dirty="0" err="1" smtClean="0"/>
              <a:t>chess_set</a:t>
            </a:r>
            <a:r>
              <a:rPr lang="en-IE" sz="2000" dirty="0" smtClean="0"/>
              <a:t>: </a:t>
            </a:r>
            <a:r>
              <a:rPr lang="en-IE" sz="2000" dirty="0" err="1" smtClean="0"/>
              <a:t>ChessSet</a:t>
            </a:r>
            <a:endParaRPr lang="en-IE" sz="2000" dirty="0" smtClean="0"/>
          </a:p>
          <a:p>
            <a:pPr algn="ctr"/>
            <a:r>
              <a:rPr lang="en-IE" sz="2000" dirty="0" smtClean="0"/>
              <a:t>+positions: Position</a:t>
            </a:r>
            <a:endParaRPr lang="en-IE" sz="2000" dirty="0"/>
          </a:p>
        </p:txBody>
      </p:sp>
      <p:sp>
        <p:nvSpPr>
          <p:cNvPr id="39" name="Rectangle 38"/>
          <p:cNvSpPr/>
          <p:nvPr/>
        </p:nvSpPr>
        <p:spPr>
          <a:xfrm>
            <a:off x="1198662" y="5565724"/>
            <a:ext cx="2607896" cy="4639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/>
              <a:t>+</a:t>
            </a:r>
            <a:r>
              <a:rPr lang="en-IE" sz="2000" dirty="0" err="1"/>
              <a:t>chess_set</a:t>
            </a:r>
            <a:r>
              <a:rPr lang="en-IE" sz="2000" dirty="0"/>
              <a:t>: </a:t>
            </a:r>
            <a:r>
              <a:rPr lang="en-IE" sz="2000" dirty="0" err="1" smtClean="0"/>
              <a:t>ChessSet</a:t>
            </a:r>
            <a:endParaRPr lang="en-IE" sz="2000" dirty="0"/>
          </a:p>
        </p:txBody>
      </p:sp>
      <p:sp>
        <p:nvSpPr>
          <p:cNvPr id="40" name="Rectangle 39"/>
          <p:cNvSpPr/>
          <p:nvPr/>
        </p:nvSpPr>
        <p:spPr>
          <a:xfrm>
            <a:off x="7391350" y="2564904"/>
            <a:ext cx="2592288" cy="5548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/>
              <a:t>+</a:t>
            </a:r>
            <a:r>
              <a:rPr lang="en-IE" sz="2000" dirty="0" err="1" smtClean="0"/>
              <a:t>chess_board</a:t>
            </a:r>
            <a:r>
              <a:rPr lang="en-IE" sz="2000" dirty="0" smtClean="0"/>
              <a:t>: Board</a:t>
            </a:r>
          </a:p>
        </p:txBody>
      </p:sp>
    </p:spTree>
    <p:extLst>
      <p:ext uri="{BB962C8B-B14F-4D97-AF65-F5344CB8AC3E}">
        <p14:creationId xmlns:p14="http://schemas.microsoft.com/office/powerpoint/2010/main" val="69683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6600" dirty="0" smtClean="0">
                <a:solidFill>
                  <a:schemeClr val="bg1"/>
                </a:solidFill>
              </a:rPr>
              <a:t>INHERITANCE</a:t>
            </a:r>
            <a:endParaRPr lang="en-IE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8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Object Orientation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INHERITANCE is the last type of relationship we’ll look at.</a:t>
            </a:r>
          </a:p>
          <a:p>
            <a:endParaRPr lang="en-IE" dirty="0" smtClean="0">
              <a:solidFill>
                <a:schemeClr val="bg1"/>
              </a:solidFill>
            </a:endParaRPr>
          </a:p>
          <a:p>
            <a:r>
              <a:rPr lang="en-IE" dirty="0" smtClean="0">
                <a:solidFill>
                  <a:schemeClr val="bg1"/>
                </a:solidFill>
              </a:rPr>
              <a:t>Inheritance </a:t>
            </a:r>
            <a:r>
              <a:rPr lang="en-IE" dirty="0">
                <a:solidFill>
                  <a:schemeClr val="bg1"/>
                </a:solidFill>
              </a:rPr>
              <a:t>is </a:t>
            </a:r>
            <a:r>
              <a:rPr lang="en-IE" dirty="0" smtClean="0">
                <a:solidFill>
                  <a:schemeClr val="bg1"/>
                </a:solidFill>
              </a:rPr>
              <a:t>simple, it means that one </a:t>
            </a:r>
            <a:r>
              <a:rPr lang="en-IE" dirty="0">
                <a:solidFill>
                  <a:schemeClr val="bg1"/>
                </a:solidFill>
              </a:rPr>
              <a:t>class can inherit attributes and methods from another class</a:t>
            </a:r>
            <a:r>
              <a:rPr lang="en-IE" dirty="0" smtClean="0">
                <a:solidFill>
                  <a:schemeClr val="bg1"/>
                </a:solidFill>
              </a:rPr>
              <a:t>.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 smtClean="0">
                <a:solidFill>
                  <a:schemeClr val="bg1"/>
                </a:solidFill>
              </a:rPr>
              <a:t>So often we look for classes that have a lot in common, and create a single class with those commonalities, and use that class to give those features to all the other classes.</a:t>
            </a:r>
            <a:endParaRPr lang="en-I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363094" y="696888"/>
            <a:ext cx="5400000" cy="540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/>
          <p:cNvSpPr/>
          <p:nvPr/>
        </p:nvSpPr>
        <p:spPr>
          <a:xfrm>
            <a:off x="3862958" y="1196752"/>
            <a:ext cx="4400272" cy="44002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4537711" y="1973694"/>
            <a:ext cx="30507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5400" b="1" i="1" dirty="0" smtClean="0"/>
              <a:t>Attributes</a:t>
            </a:r>
            <a:endParaRPr lang="en-IE" sz="5400" b="1" i="1" dirty="0"/>
          </a:p>
        </p:txBody>
      </p:sp>
      <p:sp>
        <p:nvSpPr>
          <p:cNvPr id="15" name="Rectangle 14"/>
          <p:cNvSpPr/>
          <p:nvPr/>
        </p:nvSpPr>
        <p:spPr>
          <a:xfrm>
            <a:off x="4714435" y="3801814"/>
            <a:ext cx="27351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5400" b="1" i="1" dirty="0" smtClean="0"/>
              <a:t>Methods</a:t>
            </a:r>
            <a:endParaRPr lang="en-IE" sz="5400" b="1" i="1" dirty="0"/>
          </a:p>
        </p:txBody>
      </p:sp>
      <p:sp>
        <p:nvSpPr>
          <p:cNvPr id="10" name="Freeform 9"/>
          <p:cNvSpPr/>
          <p:nvPr/>
        </p:nvSpPr>
        <p:spPr>
          <a:xfrm>
            <a:off x="3896751" y="3284984"/>
            <a:ext cx="4332849" cy="285197"/>
          </a:xfrm>
          <a:custGeom>
            <a:avLst/>
            <a:gdLst>
              <a:gd name="connsiteX0" fmla="*/ 4332849 w 4332849"/>
              <a:gd name="connsiteY0" fmla="*/ 157915 h 285197"/>
              <a:gd name="connsiteX1" fmla="*/ 3418449 w 4332849"/>
              <a:gd name="connsiteY1" fmla="*/ 3170 h 285197"/>
              <a:gd name="connsiteX2" fmla="*/ 2574387 w 4332849"/>
              <a:gd name="connsiteY2" fmla="*/ 284524 h 285197"/>
              <a:gd name="connsiteX3" fmla="*/ 1659987 w 4332849"/>
              <a:gd name="connsiteY3" fmla="*/ 87576 h 285197"/>
              <a:gd name="connsiteX4" fmla="*/ 914400 w 4332849"/>
              <a:gd name="connsiteY4" fmla="*/ 284524 h 285197"/>
              <a:gd name="connsiteX5" fmla="*/ 239151 w 4332849"/>
              <a:gd name="connsiteY5" fmla="*/ 73509 h 285197"/>
              <a:gd name="connsiteX6" fmla="*/ 0 w 4332849"/>
              <a:gd name="connsiteY6" fmla="*/ 200118 h 285197"/>
              <a:gd name="connsiteX7" fmla="*/ 0 w 4332849"/>
              <a:gd name="connsiteY7" fmla="*/ 200118 h 28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32849" h="285197">
                <a:moveTo>
                  <a:pt x="4332849" y="157915"/>
                </a:moveTo>
                <a:cubicBezTo>
                  <a:pt x="4022187" y="69991"/>
                  <a:pt x="3711526" y="-17932"/>
                  <a:pt x="3418449" y="3170"/>
                </a:cubicBezTo>
                <a:cubicBezTo>
                  <a:pt x="3125372" y="24271"/>
                  <a:pt x="2867464" y="270456"/>
                  <a:pt x="2574387" y="284524"/>
                </a:cubicBezTo>
                <a:cubicBezTo>
                  <a:pt x="2281310" y="298592"/>
                  <a:pt x="1936651" y="87576"/>
                  <a:pt x="1659987" y="87576"/>
                </a:cubicBezTo>
                <a:cubicBezTo>
                  <a:pt x="1383323" y="87576"/>
                  <a:pt x="1151206" y="286868"/>
                  <a:pt x="914400" y="284524"/>
                </a:cubicBezTo>
                <a:cubicBezTo>
                  <a:pt x="677594" y="282180"/>
                  <a:pt x="391551" y="87577"/>
                  <a:pt x="239151" y="73509"/>
                </a:cubicBezTo>
                <a:cubicBezTo>
                  <a:pt x="86751" y="59441"/>
                  <a:pt x="0" y="200118"/>
                  <a:pt x="0" y="200118"/>
                </a:cubicBezTo>
                <a:lnTo>
                  <a:pt x="0" y="20011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5282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Object Orientation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Let’s look at an example of chess pieces: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 smtClean="0">
                <a:solidFill>
                  <a:schemeClr val="bg1"/>
                </a:solidFill>
              </a:rPr>
              <a:t>We know that all PIECES are part of a CHESS_SET and have a COLOUR (so they should be in our BASE CLASS).  </a:t>
            </a:r>
          </a:p>
          <a:p>
            <a:endParaRPr lang="en-IE" dirty="0" smtClean="0">
              <a:solidFill>
                <a:schemeClr val="bg1"/>
              </a:solidFill>
            </a:endParaRPr>
          </a:p>
          <a:p>
            <a:r>
              <a:rPr lang="en-IE" dirty="0" smtClean="0">
                <a:solidFill>
                  <a:schemeClr val="bg1"/>
                </a:solidFill>
              </a:rPr>
              <a:t>Each </a:t>
            </a:r>
            <a:r>
              <a:rPr lang="en-IE" dirty="0">
                <a:solidFill>
                  <a:schemeClr val="bg1"/>
                </a:solidFill>
              </a:rPr>
              <a:t>piece </a:t>
            </a:r>
            <a:r>
              <a:rPr lang="en-IE" dirty="0" smtClean="0">
                <a:solidFill>
                  <a:schemeClr val="bg1"/>
                </a:solidFill>
              </a:rPr>
              <a:t>has a different SHAPE attribute and </a:t>
            </a:r>
            <a:r>
              <a:rPr lang="en-IE" dirty="0">
                <a:solidFill>
                  <a:schemeClr val="bg1"/>
                </a:solidFill>
              </a:rPr>
              <a:t>a different </a:t>
            </a:r>
            <a:r>
              <a:rPr lang="en-IE" dirty="0" smtClean="0">
                <a:solidFill>
                  <a:schemeClr val="bg1"/>
                </a:solidFill>
              </a:rPr>
              <a:t>MOVE </a:t>
            </a:r>
            <a:r>
              <a:rPr lang="en-IE" dirty="0">
                <a:solidFill>
                  <a:schemeClr val="bg1"/>
                </a:solidFill>
              </a:rPr>
              <a:t>method to move the piece to a new position on the board at each turn.</a:t>
            </a:r>
            <a:endParaRPr lang="en-I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Object Orientation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558" y="1412776"/>
            <a:ext cx="11665296" cy="518457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/>
          <p:cNvSpPr/>
          <p:nvPr/>
        </p:nvSpPr>
        <p:spPr>
          <a:xfrm>
            <a:off x="4799063" y="1616421"/>
            <a:ext cx="2592288" cy="5884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/>
              <a:t>Piece</a:t>
            </a:r>
            <a:endParaRPr lang="en-IE" sz="2800" b="1" dirty="0"/>
          </a:p>
        </p:txBody>
      </p:sp>
      <p:sp>
        <p:nvSpPr>
          <p:cNvPr id="37" name="Rectangle 36"/>
          <p:cNvSpPr/>
          <p:nvPr/>
        </p:nvSpPr>
        <p:spPr>
          <a:xfrm>
            <a:off x="4799063" y="2197625"/>
            <a:ext cx="2592288" cy="77089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/>
              <a:t>+</a:t>
            </a:r>
            <a:r>
              <a:rPr lang="en-IE" sz="2000" dirty="0" err="1" smtClean="0"/>
              <a:t>chess_set</a:t>
            </a:r>
            <a:r>
              <a:rPr lang="en-IE" sz="2000" dirty="0" smtClean="0"/>
              <a:t>: </a:t>
            </a:r>
            <a:r>
              <a:rPr lang="en-IE" sz="2000" dirty="0" err="1" smtClean="0"/>
              <a:t>ChessSet</a:t>
            </a:r>
            <a:endParaRPr lang="en-IE" sz="2000" dirty="0" smtClean="0"/>
          </a:p>
          <a:p>
            <a:pPr algn="ctr"/>
            <a:r>
              <a:rPr lang="en-IE" sz="2000" dirty="0" smtClean="0"/>
              <a:t>+colour: Sting</a:t>
            </a:r>
            <a:endParaRPr lang="en-IE" sz="2000" dirty="0"/>
          </a:p>
        </p:txBody>
      </p:sp>
      <p:sp>
        <p:nvSpPr>
          <p:cNvPr id="38" name="Rectangle 37"/>
          <p:cNvSpPr/>
          <p:nvPr/>
        </p:nvSpPr>
        <p:spPr>
          <a:xfrm>
            <a:off x="9407574" y="2276872"/>
            <a:ext cx="2160240" cy="5884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/>
              <a:t>Pawn</a:t>
            </a:r>
            <a:endParaRPr lang="en-IE" sz="2800" b="1" dirty="0"/>
          </a:p>
        </p:txBody>
      </p:sp>
      <p:sp>
        <p:nvSpPr>
          <p:cNvPr id="41" name="Rectangle 40"/>
          <p:cNvSpPr/>
          <p:nvPr/>
        </p:nvSpPr>
        <p:spPr>
          <a:xfrm>
            <a:off x="9407574" y="2865315"/>
            <a:ext cx="2160240" cy="5548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/>
              <a:t>+shape: String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9407574" y="3441379"/>
            <a:ext cx="2160240" cy="5548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/>
              <a:t>+move(Board)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407574" y="4305475"/>
            <a:ext cx="2160240" cy="5884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/>
              <a:t>Queen</a:t>
            </a:r>
            <a:endParaRPr lang="en-IE" sz="2800" b="1" dirty="0"/>
          </a:p>
        </p:txBody>
      </p:sp>
      <p:sp>
        <p:nvSpPr>
          <p:cNvPr id="44" name="Rectangle 43"/>
          <p:cNvSpPr/>
          <p:nvPr/>
        </p:nvSpPr>
        <p:spPr>
          <a:xfrm>
            <a:off x="9407574" y="4893918"/>
            <a:ext cx="2160240" cy="5548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/>
              <a:t>+shape: String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407574" y="5469982"/>
            <a:ext cx="2160240" cy="5548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/>
              <a:t>+move(Board)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50590" y="2276872"/>
            <a:ext cx="2304256" cy="5884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/>
              <a:t>Castle</a:t>
            </a:r>
            <a:endParaRPr lang="en-IE" sz="2800" b="1" dirty="0"/>
          </a:p>
        </p:txBody>
      </p:sp>
      <p:sp>
        <p:nvSpPr>
          <p:cNvPr id="47" name="Rectangle 46"/>
          <p:cNvSpPr/>
          <p:nvPr/>
        </p:nvSpPr>
        <p:spPr>
          <a:xfrm>
            <a:off x="550590" y="2865315"/>
            <a:ext cx="2304256" cy="5548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/>
              <a:t>+shape: String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50590" y="3441379"/>
            <a:ext cx="2304256" cy="5548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/>
              <a:t>+move(Board)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50590" y="4314292"/>
            <a:ext cx="2304256" cy="5884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/>
              <a:t>Bishop</a:t>
            </a:r>
            <a:endParaRPr lang="en-IE" sz="2800" b="1" dirty="0"/>
          </a:p>
        </p:txBody>
      </p:sp>
      <p:sp>
        <p:nvSpPr>
          <p:cNvPr id="50" name="Rectangle 49"/>
          <p:cNvSpPr/>
          <p:nvPr/>
        </p:nvSpPr>
        <p:spPr>
          <a:xfrm>
            <a:off x="550590" y="4902735"/>
            <a:ext cx="2304256" cy="5548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/>
              <a:t>+shape: String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50590" y="5478799"/>
            <a:ext cx="2304256" cy="5548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/>
              <a:t>+move(Board)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311230" y="4661953"/>
            <a:ext cx="2160240" cy="5884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/>
              <a:t>Knight</a:t>
            </a:r>
            <a:endParaRPr lang="en-IE" sz="2800" b="1" dirty="0"/>
          </a:p>
        </p:txBody>
      </p:sp>
      <p:sp>
        <p:nvSpPr>
          <p:cNvPr id="53" name="Rectangle 52"/>
          <p:cNvSpPr/>
          <p:nvPr/>
        </p:nvSpPr>
        <p:spPr>
          <a:xfrm>
            <a:off x="6311230" y="5250396"/>
            <a:ext cx="2160240" cy="5548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/>
              <a:t>+shape: String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311230" y="5826460"/>
            <a:ext cx="2160240" cy="5548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/>
              <a:t>+move(Board)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862958" y="4653136"/>
            <a:ext cx="2160240" cy="5884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/>
              <a:t>King</a:t>
            </a:r>
            <a:endParaRPr lang="en-IE" sz="2800" b="1" dirty="0"/>
          </a:p>
        </p:txBody>
      </p:sp>
      <p:sp>
        <p:nvSpPr>
          <p:cNvPr id="56" name="Rectangle 55"/>
          <p:cNvSpPr/>
          <p:nvPr/>
        </p:nvSpPr>
        <p:spPr>
          <a:xfrm>
            <a:off x="3862958" y="5241579"/>
            <a:ext cx="2160240" cy="5548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/>
              <a:t>+shape: String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862958" y="5817643"/>
            <a:ext cx="2160240" cy="5548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 smtClean="0"/>
              <a:t>+move(Board)</a:t>
            </a:r>
          </a:p>
        </p:txBody>
      </p:sp>
      <p:cxnSp>
        <p:nvCxnSpPr>
          <p:cNvPr id="58" name="Straight Connector 57"/>
          <p:cNvCxnSpPr>
            <a:endCxn id="52" idx="0"/>
          </p:cNvCxnSpPr>
          <p:nvPr/>
        </p:nvCxnSpPr>
        <p:spPr>
          <a:xfrm>
            <a:off x="7391350" y="3717032"/>
            <a:ext cx="0" cy="94492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943078" y="3717032"/>
            <a:ext cx="2448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55" idx="0"/>
          </p:cNvCxnSpPr>
          <p:nvPr/>
        </p:nvCxnSpPr>
        <p:spPr>
          <a:xfrm flipH="1">
            <a:off x="4943078" y="3681096"/>
            <a:ext cx="10456" cy="9720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6239222" y="3105032"/>
            <a:ext cx="10456" cy="612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Isosceles Triangle 1"/>
          <p:cNvSpPr/>
          <p:nvPr/>
        </p:nvSpPr>
        <p:spPr>
          <a:xfrm>
            <a:off x="6067774" y="3040526"/>
            <a:ext cx="360176" cy="30247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2854846" y="2564904"/>
            <a:ext cx="468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2854846" y="4653136"/>
            <a:ext cx="468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3286894" y="2564904"/>
            <a:ext cx="10456" cy="208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3286894" y="2780928"/>
            <a:ext cx="15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7391350" y="2780928"/>
            <a:ext cx="151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8893062" y="2564904"/>
            <a:ext cx="10456" cy="208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8903518" y="2564904"/>
            <a:ext cx="468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8903518" y="4653136"/>
            <a:ext cx="468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Isosceles Triangle 75"/>
          <p:cNvSpPr/>
          <p:nvPr/>
        </p:nvSpPr>
        <p:spPr>
          <a:xfrm rot="5400000">
            <a:off x="4436672" y="2638330"/>
            <a:ext cx="360176" cy="30247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0" name="Isosceles Triangle 69"/>
          <p:cNvSpPr/>
          <p:nvPr/>
        </p:nvSpPr>
        <p:spPr>
          <a:xfrm rot="16200000">
            <a:off x="7393564" y="2638330"/>
            <a:ext cx="360176" cy="30247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7150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Object Orientation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Inheritance also gives us </a:t>
            </a:r>
            <a:r>
              <a:rPr lang="en-IE" sz="3500" dirty="0" smtClean="0">
                <a:solidFill>
                  <a:schemeClr val="bg1"/>
                </a:solidFill>
              </a:rPr>
              <a:t>POLYMORPHISM</a:t>
            </a:r>
            <a:r>
              <a:rPr lang="en-IE" dirty="0" smtClean="0">
                <a:solidFill>
                  <a:schemeClr val="bg1"/>
                </a:solidFill>
              </a:rPr>
              <a:t>.</a:t>
            </a:r>
          </a:p>
          <a:p>
            <a:endParaRPr lang="en-IE" dirty="0" smtClean="0">
              <a:solidFill>
                <a:schemeClr val="bg1"/>
              </a:solidFill>
            </a:endParaRPr>
          </a:p>
          <a:p>
            <a:r>
              <a:rPr lang="en-IE" dirty="0">
                <a:solidFill>
                  <a:schemeClr val="bg1"/>
                </a:solidFill>
              </a:rPr>
              <a:t>Polymorphism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  <a:r>
              <a:rPr lang="en-IE" dirty="0">
                <a:solidFill>
                  <a:schemeClr val="bg1"/>
                </a:solidFill>
              </a:rPr>
              <a:t>is the ability to treat a class differently depending on which subclass is implemented. </a:t>
            </a:r>
            <a:endParaRPr lang="en-IE" dirty="0" smtClean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 smtClean="0">
                <a:solidFill>
                  <a:schemeClr val="bg1"/>
                </a:solidFill>
              </a:rPr>
              <a:t>All the board </a:t>
            </a:r>
            <a:r>
              <a:rPr lang="en-IE" dirty="0">
                <a:solidFill>
                  <a:schemeClr val="bg1"/>
                </a:solidFill>
              </a:rPr>
              <a:t>has to do is call the </a:t>
            </a:r>
            <a:r>
              <a:rPr lang="en-IE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move()</a:t>
            </a:r>
            <a:r>
              <a:rPr lang="en-IE" dirty="0" smtClean="0">
                <a:solidFill>
                  <a:schemeClr val="bg1"/>
                </a:solidFill>
              </a:rPr>
              <a:t> method of a given piece, </a:t>
            </a:r>
            <a:r>
              <a:rPr lang="en-IE" dirty="0">
                <a:solidFill>
                  <a:schemeClr val="bg1"/>
                </a:solidFill>
              </a:rPr>
              <a:t>and the proper subclass will take care of moving it as a Knight or a Pawn.</a:t>
            </a:r>
            <a:endParaRPr lang="en-I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67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altLang="en-US" sz="6600" dirty="0" smtClean="0"/>
              <a:t>etc.</a:t>
            </a:r>
            <a:endParaRPr lang="en-GB" altLang="en-US" sz="66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altLang="en-US">
                <a:latin typeface="+mj-lt"/>
              </a:rPr>
              <a:t> </a:t>
            </a:r>
          </a:p>
          <a:p>
            <a:endParaRPr lang="en-GB" altLang="en-US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" y="-13855"/>
            <a:ext cx="1218117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3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363094" y="696888"/>
            <a:ext cx="5400000" cy="540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/>
          <p:cNvSpPr/>
          <p:nvPr/>
        </p:nvSpPr>
        <p:spPr>
          <a:xfrm>
            <a:off x="3862958" y="1196752"/>
            <a:ext cx="4400272" cy="44002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4537711" y="1973694"/>
            <a:ext cx="30507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5400" b="1" i="1" dirty="0" smtClean="0"/>
              <a:t>Attributes</a:t>
            </a:r>
            <a:endParaRPr lang="en-IE" sz="5400" b="1" i="1" dirty="0"/>
          </a:p>
        </p:txBody>
      </p:sp>
      <p:sp>
        <p:nvSpPr>
          <p:cNvPr id="15" name="Rectangle 14"/>
          <p:cNvSpPr/>
          <p:nvPr/>
        </p:nvSpPr>
        <p:spPr>
          <a:xfrm>
            <a:off x="4714435" y="3801814"/>
            <a:ext cx="27351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5400" b="1" i="1" dirty="0" smtClean="0"/>
              <a:t>Methods</a:t>
            </a:r>
            <a:endParaRPr lang="en-IE" sz="5400" b="1" i="1" dirty="0"/>
          </a:p>
        </p:txBody>
      </p:sp>
      <p:sp>
        <p:nvSpPr>
          <p:cNvPr id="10" name="Freeform 9"/>
          <p:cNvSpPr/>
          <p:nvPr/>
        </p:nvSpPr>
        <p:spPr>
          <a:xfrm>
            <a:off x="3896751" y="3284984"/>
            <a:ext cx="4332849" cy="285197"/>
          </a:xfrm>
          <a:custGeom>
            <a:avLst/>
            <a:gdLst>
              <a:gd name="connsiteX0" fmla="*/ 4332849 w 4332849"/>
              <a:gd name="connsiteY0" fmla="*/ 157915 h 285197"/>
              <a:gd name="connsiteX1" fmla="*/ 3418449 w 4332849"/>
              <a:gd name="connsiteY1" fmla="*/ 3170 h 285197"/>
              <a:gd name="connsiteX2" fmla="*/ 2574387 w 4332849"/>
              <a:gd name="connsiteY2" fmla="*/ 284524 h 285197"/>
              <a:gd name="connsiteX3" fmla="*/ 1659987 w 4332849"/>
              <a:gd name="connsiteY3" fmla="*/ 87576 h 285197"/>
              <a:gd name="connsiteX4" fmla="*/ 914400 w 4332849"/>
              <a:gd name="connsiteY4" fmla="*/ 284524 h 285197"/>
              <a:gd name="connsiteX5" fmla="*/ 239151 w 4332849"/>
              <a:gd name="connsiteY5" fmla="*/ 73509 h 285197"/>
              <a:gd name="connsiteX6" fmla="*/ 0 w 4332849"/>
              <a:gd name="connsiteY6" fmla="*/ 200118 h 285197"/>
              <a:gd name="connsiteX7" fmla="*/ 0 w 4332849"/>
              <a:gd name="connsiteY7" fmla="*/ 200118 h 28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32849" h="285197">
                <a:moveTo>
                  <a:pt x="4332849" y="157915"/>
                </a:moveTo>
                <a:cubicBezTo>
                  <a:pt x="4022187" y="69991"/>
                  <a:pt x="3711526" y="-17932"/>
                  <a:pt x="3418449" y="3170"/>
                </a:cubicBezTo>
                <a:cubicBezTo>
                  <a:pt x="3125372" y="24271"/>
                  <a:pt x="2867464" y="270456"/>
                  <a:pt x="2574387" y="284524"/>
                </a:cubicBezTo>
                <a:cubicBezTo>
                  <a:pt x="2281310" y="298592"/>
                  <a:pt x="1936651" y="87576"/>
                  <a:pt x="1659987" y="87576"/>
                </a:cubicBezTo>
                <a:cubicBezTo>
                  <a:pt x="1383323" y="87576"/>
                  <a:pt x="1151206" y="286868"/>
                  <a:pt x="914400" y="284524"/>
                </a:cubicBezTo>
                <a:cubicBezTo>
                  <a:pt x="677594" y="282180"/>
                  <a:pt x="391551" y="87577"/>
                  <a:pt x="239151" y="73509"/>
                </a:cubicBezTo>
                <a:cubicBezTo>
                  <a:pt x="86751" y="59441"/>
                  <a:pt x="0" y="200118"/>
                  <a:pt x="0" y="200118"/>
                </a:cubicBezTo>
                <a:lnTo>
                  <a:pt x="0" y="20011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ounded Rectangle 16"/>
          <p:cNvSpPr/>
          <p:nvPr/>
        </p:nvSpPr>
        <p:spPr>
          <a:xfrm>
            <a:off x="9613740" y="1192501"/>
            <a:ext cx="2375963" cy="7535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Encapsulation</a:t>
            </a:r>
            <a:endParaRPr lang="en-IE" sz="2800" dirty="0">
              <a:solidFill>
                <a:schemeClr val="tx1"/>
              </a:solidFill>
            </a:endParaRPr>
          </a:p>
        </p:txBody>
      </p:sp>
      <p:cxnSp>
        <p:nvCxnSpPr>
          <p:cNvPr id="18" name="Elbow Connector 17"/>
          <p:cNvCxnSpPr>
            <a:stCxn id="17" idx="1"/>
          </p:cNvCxnSpPr>
          <p:nvPr/>
        </p:nvCxnSpPr>
        <p:spPr>
          <a:xfrm rot="10800000">
            <a:off x="8255446" y="1569272"/>
            <a:ext cx="1358295" cy="1"/>
          </a:xfrm>
          <a:prstGeom prst="bentConnector3">
            <a:avLst>
              <a:gd name="adj1" fmla="val 50000"/>
            </a:avLst>
          </a:prstGeom>
          <a:ln w="571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22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363094" y="696888"/>
            <a:ext cx="5400000" cy="540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/>
          <p:cNvSpPr/>
          <p:nvPr/>
        </p:nvSpPr>
        <p:spPr>
          <a:xfrm>
            <a:off x="3862958" y="1196752"/>
            <a:ext cx="4400272" cy="44002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3988539" y="2636912"/>
            <a:ext cx="2106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i="1" dirty="0" smtClean="0"/>
              <a:t>Hair Colour</a:t>
            </a:r>
            <a:endParaRPr lang="en-IE" sz="3200" b="1" i="1" dirty="0"/>
          </a:p>
        </p:txBody>
      </p:sp>
      <p:sp>
        <p:nvSpPr>
          <p:cNvPr id="10" name="Freeform 9"/>
          <p:cNvSpPr/>
          <p:nvPr/>
        </p:nvSpPr>
        <p:spPr>
          <a:xfrm>
            <a:off x="3896751" y="3284984"/>
            <a:ext cx="4332849" cy="285197"/>
          </a:xfrm>
          <a:custGeom>
            <a:avLst/>
            <a:gdLst>
              <a:gd name="connsiteX0" fmla="*/ 4332849 w 4332849"/>
              <a:gd name="connsiteY0" fmla="*/ 157915 h 285197"/>
              <a:gd name="connsiteX1" fmla="*/ 3418449 w 4332849"/>
              <a:gd name="connsiteY1" fmla="*/ 3170 h 285197"/>
              <a:gd name="connsiteX2" fmla="*/ 2574387 w 4332849"/>
              <a:gd name="connsiteY2" fmla="*/ 284524 h 285197"/>
              <a:gd name="connsiteX3" fmla="*/ 1659987 w 4332849"/>
              <a:gd name="connsiteY3" fmla="*/ 87576 h 285197"/>
              <a:gd name="connsiteX4" fmla="*/ 914400 w 4332849"/>
              <a:gd name="connsiteY4" fmla="*/ 284524 h 285197"/>
              <a:gd name="connsiteX5" fmla="*/ 239151 w 4332849"/>
              <a:gd name="connsiteY5" fmla="*/ 73509 h 285197"/>
              <a:gd name="connsiteX6" fmla="*/ 0 w 4332849"/>
              <a:gd name="connsiteY6" fmla="*/ 200118 h 285197"/>
              <a:gd name="connsiteX7" fmla="*/ 0 w 4332849"/>
              <a:gd name="connsiteY7" fmla="*/ 200118 h 28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32849" h="285197">
                <a:moveTo>
                  <a:pt x="4332849" y="157915"/>
                </a:moveTo>
                <a:cubicBezTo>
                  <a:pt x="4022187" y="69991"/>
                  <a:pt x="3711526" y="-17932"/>
                  <a:pt x="3418449" y="3170"/>
                </a:cubicBezTo>
                <a:cubicBezTo>
                  <a:pt x="3125372" y="24271"/>
                  <a:pt x="2867464" y="270456"/>
                  <a:pt x="2574387" y="284524"/>
                </a:cubicBezTo>
                <a:cubicBezTo>
                  <a:pt x="2281310" y="298592"/>
                  <a:pt x="1936651" y="87576"/>
                  <a:pt x="1659987" y="87576"/>
                </a:cubicBezTo>
                <a:cubicBezTo>
                  <a:pt x="1383323" y="87576"/>
                  <a:pt x="1151206" y="286868"/>
                  <a:pt x="914400" y="284524"/>
                </a:cubicBezTo>
                <a:cubicBezTo>
                  <a:pt x="677594" y="282180"/>
                  <a:pt x="391551" y="87577"/>
                  <a:pt x="239151" y="73509"/>
                </a:cubicBezTo>
                <a:cubicBezTo>
                  <a:pt x="86751" y="59441"/>
                  <a:pt x="0" y="200118"/>
                  <a:pt x="0" y="200118"/>
                </a:cubicBezTo>
                <a:lnTo>
                  <a:pt x="0" y="20011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417970" y="404664"/>
            <a:ext cx="22060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Dog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25828" y="2124145"/>
            <a:ext cx="1969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i="1" dirty="0" smtClean="0"/>
              <a:t>Eye Colour</a:t>
            </a:r>
            <a:endParaRPr lang="en-IE" sz="3200" b="1" i="1" dirty="0"/>
          </a:p>
        </p:txBody>
      </p:sp>
      <p:sp>
        <p:nvSpPr>
          <p:cNvPr id="18" name="Rectangle 17"/>
          <p:cNvSpPr/>
          <p:nvPr/>
        </p:nvSpPr>
        <p:spPr>
          <a:xfrm>
            <a:off x="6102205" y="1575374"/>
            <a:ext cx="1319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i="1" dirty="0" smtClean="0"/>
              <a:t>Height</a:t>
            </a:r>
            <a:endParaRPr lang="en-IE" sz="3200" b="1" i="1" dirty="0"/>
          </a:p>
        </p:txBody>
      </p:sp>
      <p:sp>
        <p:nvSpPr>
          <p:cNvPr id="19" name="Rectangle 18"/>
          <p:cNvSpPr/>
          <p:nvPr/>
        </p:nvSpPr>
        <p:spPr>
          <a:xfrm>
            <a:off x="4414515" y="1659031"/>
            <a:ext cx="16015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i="1" dirty="0" smtClean="0"/>
              <a:t>  Weight</a:t>
            </a:r>
            <a:endParaRPr lang="en-IE" sz="3200" b="1" i="1" dirty="0"/>
          </a:p>
        </p:txBody>
      </p:sp>
      <p:sp>
        <p:nvSpPr>
          <p:cNvPr id="20" name="Rectangle 19"/>
          <p:cNvSpPr/>
          <p:nvPr/>
        </p:nvSpPr>
        <p:spPr>
          <a:xfrm>
            <a:off x="6599262" y="2636912"/>
            <a:ext cx="1351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i="1" dirty="0" smtClean="0"/>
              <a:t>Length</a:t>
            </a:r>
            <a:endParaRPr lang="en-IE" sz="3200" b="1" i="1" dirty="0"/>
          </a:p>
        </p:txBody>
      </p:sp>
      <p:sp>
        <p:nvSpPr>
          <p:cNvPr id="21" name="Rectangle 20"/>
          <p:cNvSpPr/>
          <p:nvPr/>
        </p:nvSpPr>
        <p:spPr>
          <a:xfrm>
            <a:off x="4260661" y="3600309"/>
            <a:ext cx="2098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i="1" dirty="0" smtClean="0"/>
              <a:t>Lie Down( )</a:t>
            </a:r>
            <a:endParaRPr lang="en-IE" sz="3200" b="1" i="1" dirty="0"/>
          </a:p>
        </p:txBody>
      </p:sp>
      <p:sp>
        <p:nvSpPr>
          <p:cNvPr id="22" name="Rectangle 21"/>
          <p:cNvSpPr/>
          <p:nvPr/>
        </p:nvSpPr>
        <p:spPr>
          <a:xfrm>
            <a:off x="6600245" y="3501008"/>
            <a:ext cx="14391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i="1" dirty="0" smtClean="0"/>
              <a:t>Fetch( )</a:t>
            </a:r>
            <a:endParaRPr lang="en-IE" sz="3200" b="1" i="1" dirty="0"/>
          </a:p>
        </p:txBody>
      </p:sp>
      <p:sp>
        <p:nvSpPr>
          <p:cNvPr id="23" name="Rectangle 22"/>
          <p:cNvSpPr/>
          <p:nvPr/>
        </p:nvSpPr>
        <p:spPr>
          <a:xfrm>
            <a:off x="6599262" y="4212377"/>
            <a:ext cx="968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i="1" dirty="0" smtClean="0"/>
              <a:t>Sit( )</a:t>
            </a:r>
            <a:endParaRPr lang="en-IE" sz="3200" b="1" i="1" dirty="0"/>
          </a:p>
        </p:txBody>
      </p:sp>
      <p:sp>
        <p:nvSpPr>
          <p:cNvPr id="24" name="Rectangle 23"/>
          <p:cNvSpPr/>
          <p:nvPr/>
        </p:nvSpPr>
        <p:spPr>
          <a:xfrm>
            <a:off x="5581170" y="4827280"/>
            <a:ext cx="13227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i="1" dirty="0" smtClean="0"/>
              <a:t>Bark( )</a:t>
            </a:r>
            <a:endParaRPr lang="en-IE" sz="3200" b="1" i="1" dirty="0"/>
          </a:p>
        </p:txBody>
      </p:sp>
      <p:sp>
        <p:nvSpPr>
          <p:cNvPr id="25" name="Rectangle 24"/>
          <p:cNvSpPr/>
          <p:nvPr/>
        </p:nvSpPr>
        <p:spPr>
          <a:xfrm>
            <a:off x="4402212" y="4273540"/>
            <a:ext cx="2082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i="1" dirty="0" smtClean="0"/>
              <a:t>Roll Over( )</a:t>
            </a:r>
            <a:endParaRPr lang="en-IE" sz="3200" b="1" i="1" dirty="0"/>
          </a:p>
        </p:txBody>
      </p:sp>
    </p:spTree>
    <p:extLst>
      <p:ext uri="{BB962C8B-B14F-4D97-AF65-F5344CB8AC3E}">
        <p14:creationId xmlns:p14="http://schemas.microsoft.com/office/powerpoint/2010/main" val="239479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363094" y="696888"/>
            <a:ext cx="5400000" cy="540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/>
          <p:cNvSpPr/>
          <p:nvPr/>
        </p:nvSpPr>
        <p:spPr>
          <a:xfrm>
            <a:off x="3862958" y="1196752"/>
            <a:ext cx="4400272" cy="44002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3988539" y="2636912"/>
            <a:ext cx="2106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i="1" dirty="0" smtClean="0"/>
              <a:t>Hair Colour</a:t>
            </a:r>
            <a:endParaRPr lang="en-IE" sz="3200" b="1" i="1" dirty="0"/>
          </a:p>
        </p:txBody>
      </p:sp>
      <p:sp>
        <p:nvSpPr>
          <p:cNvPr id="10" name="Freeform 9"/>
          <p:cNvSpPr/>
          <p:nvPr/>
        </p:nvSpPr>
        <p:spPr>
          <a:xfrm>
            <a:off x="3896751" y="3284984"/>
            <a:ext cx="4332849" cy="285197"/>
          </a:xfrm>
          <a:custGeom>
            <a:avLst/>
            <a:gdLst>
              <a:gd name="connsiteX0" fmla="*/ 4332849 w 4332849"/>
              <a:gd name="connsiteY0" fmla="*/ 157915 h 285197"/>
              <a:gd name="connsiteX1" fmla="*/ 3418449 w 4332849"/>
              <a:gd name="connsiteY1" fmla="*/ 3170 h 285197"/>
              <a:gd name="connsiteX2" fmla="*/ 2574387 w 4332849"/>
              <a:gd name="connsiteY2" fmla="*/ 284524 h 285197"/>
              <a:gd name="connsiteX3" fmla="*/ 1659987 w 4332849"/>
              <a:gd name="connsiteY3" fmla="*/ 87576 h 285197"/>
              <a:gd name="connsiteX4" fmla="*/ 914400 w 4332849"/>
              <a:gd name="connsiteY4" fmla="*/ 284524 h 285197"/>
              <a:gd name="connsiteX5" fmla="*/ 239151 w 4332849"/>
              <a:gd name="connsiteY5" fmla="*/ 73509 h 285197"/>
              <a:gd name="connsiteX6" fmla="*/ 0 w 4332849"/>
              <a:gd name="connsiteY6" fmla="*/ 200118 h 285197"/>
              <a:gd name="connsiteX7" fmla="*/ 0 w 4332849"/>
              <a:gd name="connsiteY7" fmla="*/ 200118 h 28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32849" h="285197">
                <a:moveTo>
                  <a:pt x="4332849" y="157915"/>
                </a:moveTo>
                <a:cubicBezTo>
                  <a:pt x="4022187" y="69991"/>
                  <a:pt x="3711526" y="-17932"/>
                  <a:pt x="3418449" y="3170"/>
                </a:cubicBezTo>
                <a:cubicBezTo>
                  <a:pt x="3125372" y="24271"/>
                  <a:pt x="2867464" y="270456"/>
                  <a:pt x="2574387" y="284524"/>
                </a:cubicBezTo>
                <a:cubicBezTo>
                  <a:pt x="2281310" y="298592"/>
                  <a:pt x="1936651" y="87576"/>
                  <a:pt x="1659987" y="87576"/>
                </a:cubicBezTo>
                <a:cubicBezTo>
                  <a:pt x="1383323" y="87576"/>
                  <a:pt x="1151206" y="286868"/>
                  <a:pt x="914400" y="284524"/>
                </a:cubicBezTo>
                <a:cubicBezTo>
                  <a:pt x="677594" y="282180"/>
                  <a:pt x="391551" y="87577"/>
                  <a:pt x="239151" y="73509"/>
                </a:cubicBezTo>
                <a:cubicBezTo>
                  <a:pt x="86751" y="59441"/>
                  <a:pt x="0" y="200118"/>
                  <a:pt x="0" y="200118"/>
                </a:cubicBezTo>
                <a:lnTo>
                  <a:pt x="0" y="20011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 16"/>
          <p:cNvSpPr/>
          <p:nvPr/>
        </p:nvSpPr>
        <p:spPr>
          <a:xfrm>
            <a:off x="5925828" y="2124145"/>
            <a:ext cx="1969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i="1" dirty="0" smtClean="0"/>
              <a:t>Eye Colour</a:t>
            </a:r>
            <a:endParaRPr lang="en-IE" sz="3200" b="1" i="1" dirty="0"/>
          </a:p>
        </p:txBody>
      </p:sp>
      <p:sp>
        <p:nvSpPr>
          <p:cNvPr id="18" name="Rectangle 17"/>
          <p:cNvSpPr/>
          <p:nvPr/>
        </p:nvSpPr>
        <p:spPr>
          <a:xfrm>
            <a:off x="6102205" y="1575374"/>
            <a:ext cx="1319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i="1" dirty="0" smtClean="0"/>
              <a:t>Height</a:t>
            </a:r>
            <a:endParaRPr lang="en-IE" sz="3200" b="1" i="1" dirty="0"/>
          </a:p>
        </p:txBody>
      </p:sp>
      <p:sp>
        <p:nvSpPr>
          <p:cNvPr id="19" name="Rectangle 18"/>
          <p:cNvSpPr/>
          <p:nvPr/>
        </p:nvSpPr>
        <p:spPr>
          <a:xfrm>
            <a:off x="4414515" y="1659031"/>
            <a:ext cx="16015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i="1" dirty="0" smtClean="0"/>
              <a:t>  Weight</a:t>
            </a:r>
            <a:endParaRPr lang="en-IE" sz="3200" b="1" i="1" dirty="0"/>
          </a:p>
        </p:txBody>
      </p:sp>
      <p:sp>
        <p:nvSpPr>
          <p:cNvPr id="20" name="Rectangle 19"/>
          <p:cNvSpPr/>
          <p:nvPr/>
        </p:nvSpPr>
        <p:spPr>
          <a:xfrm>
            <a:off x="6599262" y="2636912"/>
            <a:ext cx="1351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i="1" dirty="0" smtClean="0"/>
              <a:t>Length</a:t>
            </a:r>
            <a:endParaRPr lang="en-IE" sz="3200" b="1" i="1" dirty="0"/>
          </a:p>
        </p:txBody>
      </p:sp>
      <p:sp>
        <p:nvSpPr>
          <p:cNvPr id="21" name="Rectangle 20"/>
          <p:cNvSpPr/>
          <p:nvPr/>
        </p:nvSpPr>
        <p:spPr>
          <a:xfrm>
            <a:off x="4260661" y="3600309"/>
            <a:ext cx="2098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i="1" dirty="0" smtClean="0"/>
              <a:t>Lie Down( )</a:t>
            </a:r>
            <a:endParaRPr lang="en-IE" sz="3200" b="1" i="1" dirty="0"/>
          </a:p>
        </p:txBody>
      </p:sp>
      <p:sp>
        <p:nvSpPr>
          <p:cNvPr id="22" name="Rectangle 21"/>
          <p:cNvSpPr/>
          <p:nvPr/>
        </p:nvSpPr>
        <p:spPr>
          <a:xfrm>
            <a:off x="6600245" y="3501008"/>
            <a:ext cx="14391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i="1" dirty="0" smtClean="0"/>
              <a:t>Fetch( )</a:t>
            </a:r>
            <a:endParaRPr lang="en-IE" sz="3200" b="1" i="1" dirty="0"/>
          </a:p>
        </p:txBody>
      </p:sp>
      <p:sp>
        <p:nvSpPr>
          <p:cNvPr id="23" name="Rectangle 22"/>
          <p:cNvSpPr/>
          <p:nvPr/>
        </p:nvSpPr>
        <p:spPr>
          <a:xfrm>
            <a:off x="6599262" y="4212377"/>
            <a:ext cx="968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i="1" dirty="0" smtClean="0"/>
              <a:t>Sit( )</a:t>
            </a:r>
            <a:endParaRPr lang="en-IE" sz="3200" b="1" i="1" dirty="0"/>
          </a:p>
        </p:txBody>
      </p:sp>
      <p:sp>
        <p:nvSpPr>
          <p:cNvPr id="24" name="Rectangle 23"/>
          <p:cNvSpPr/>
          <p:nvPr/>
        </p:nvSpPr>
        <p:spPr>
          <a:xfrm>
            <a:off x="5581170" y="4827280"/>
            <a:ext cx="13227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i="1" dirty="0" smtClean="0"/>
              <a:t>Bark( )</a:t>
            </a:r>
            <a:endParaRPr lang="en-IE" sz="3200" b="1" i="1" dirty="0"/>
          </a:p>
        </p:txBody>
      </p:sp>
      <p:sp>
        <p:nvSpPr>
          <p:cNvPr id="25" name="Rectangle 24"/>
          <p:cNvSpPr/>
          <p:nvPr/>
        </p:nvSpPr>
        <p:spPr>
          <a:xfrm>
            <a:off x="4402212" y="4273540"/>
            <a:ext cx="2082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i="1" dirty="0" smtClean="0"/>
              <a:t>Roll Over( )</a:t>
            </a:r>
            <a:endParaRPr lang="en-IE" sz="3200" b="1" i="1" dirty="0"/>
          </a:p>
        </p:txBody>
      </p:sp>
      <p:sp>
        <p:nvSpPr>
          <p:cNvPr id="26" name="Rectangle 25"/>
          <p:cNvSpPr/>
          <p:nvPr/>
        </p:nvSpPr>
        <p:spPr>
          <a:xfrm>
            <a:off x="3934966" y="4162760"/>
            <a:ext cx="4104456" cy="9224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Rectangle 26"/>
          <p:cNvSpPr/>
          <p:nvPr/>
        </p:nvSpPr>
        <p:spPr>
          <a:xfrm>
            <a:off x="3862958" y="2531837"/>
            <a:ext cx="4400272" cy="106847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Pie 2"/>
          <p:cNvSpPr/>
          <p:nvPr/>
        </p:nvSpPr>
        <p:spPr>
          <a:xfrm>
            <a:off x="3574926" y="908720"/>
            <a:ext cx="4824536" cy="4968552"/>
          </a:xfrm>
          <a:prstGeom prst="pie">
            <a:avLst>
              <a:gd name="adj1" fmla="val 16231911"/>
              <a:gd name="adj2" fmla="val 2148451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41399" y="4711496"/>
            <a:ext cx="2808312" cy="9224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/>
          <p:cNvSpPr/>
          <p:nvPr/>
        </p:nvSpPr>
        <p:spPr>
          <a:xfrm>
            <a:off x="3582559" y="3085576"/>
            <a:ext cx="680285" cy="10995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Rectangle 29"/>
          <p:cNvSpPr/>
          <p:nvPr/>
        </p:nvSpPr>
        <p:spPr>
          <a:xfrm>
            <a:off x="7940404" y="3276347"/>
            <a:ext cx="492852" cy="10995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Rectangle 30"/>
          <p:cNvSpPr/>
          <p:nvPr/>
        </p:nvSpPr>
        <p:spPr>
          <a:xfrm>
            <a:off x="3946860" y="2199160"/>
            <a:ext cx="4104456" cy="9224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4641399" y="1173556"/>
            <a:ext cx="1523115" cy="5201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Rectangle 32"/>
          <p:cNvSpPr/>
          <p:nvPr/>
        </p:nvSpPr>
        <p:spPr>
          <a:xfrm>
            <a:off x="4195173" y="1691078"/>
            <a:ext cx="473949" cy="14735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Down Arrow 3"/>
          <p:cNvSpPr/>
          <p:nvPr/>
        </p:nvSpPr>
        <p:spPr>
          <a:xfrm rot="18011576">
            <a:off x="2413220" y="1813612"/>
            <a:ext cx="861167" cy="120584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Oval 4"/>
          <p:cNvSpPr/>
          <p:nvPr/>
        </p:nvSpPr>
        <p:spPr>
          <a:xfrm>
            <a:off x="262558" y="404664"/>
            <a:ext cx="2160240" cy="212717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i="1" dirty="0" smtClean="0"/>
              <a:t>OTHER CLASSES</a:t>
            </a:r>
            <a:endParaRPr lang="en-IE" sz="2800" b="1" i="1" dirty="0"/>
          </a:p>
        </p:txBody>
      </p:sp>
      <p:sp>
        <p:nvSpPr>
          <p:cNvPr id="34" name="Rectangle 33"/>
          <p:cNvSpPr/>
          <p:nvPr/>
        </p:nvSpPr>
        <p:spPr>
          <a:xfrm>
            <a:off x="8374968" y="197092"/>
            <a:ext cx="36169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Information</a:t>
            </a:r>
          </a:p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Hiding</a:t>
            </a:r>
            <a:endParaRPr 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525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Object Orientation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An OBJECT is made up of ATTRIBUTES and METHODS. Some of these can be private to the CLASS, and some can be public and used by other classes.</a:t>
            </a:r>
          </a:p>
          <a:p>
            <a:endParaRPr lang="en-IE" dirty="0" smtClean="0">
              <a:solidFill>
                <a:schemeClr val="bg1"/>
              </a:solidFill>
            </a:endParaRPr>
          </a:p>
          <a:p>
            <a:r>
              <a:rPr lang="en-IE" dirty="0" smtClean="0">
                <a:solidFill>
                  <a:schemeClr val="bg1"/>
                </a:solidFill>
              </a:rPr>
              <a:t>The </a:t>
            </a:r>
            <a:r>
              <a:rPr lang="en-IE" dirty="0">
                <a:solidFill>
                  <a:schemeClr val="bg1"/>
                </a:solidFill>
              </a:rPr>
              <a:t>public elements (ATTRIBUTES and METHODS) </a:t>
            </a:r>
            <a:r>
              <a:rPr lang="en-IE" dirty="0" smtClean="0">
                <a:solidFill>
                  <a:schemeClr val="bg1"/>
                </a:solidFill>
              </a:rPr>
              <a:t>of the CLASS are referred to as the INTERFACE (or PUBLIC INTERFACE).</a:t>
            </a:r>
          </a:p>
          <a:p>
            <a:endParaRPr lang="en-I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2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363094" y="696888"/>
            <a:ext cx="5400000" cy="540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/>
          <p:cNvSpPr/>
          <p:nvPr/>
        </p:nvSpPr>
        <p:spPr>
          <a:xfrm>
            <a:off x="3862958" y="1196752"/>
            <a:ext cx="4400272" cy="44002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3988539" y="2636912"/>
            <a:ext cx="2106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i="1" dirty="0" smtClean="0"/>
              <a:t>Hair Colour</a:t>
            </a:r>
            <a:endParaRPr lang="en-IE" sz="3200" b="1" i="1" dirty="0"/>
          </a:p>
        </p:txBody>
      </p:sp>
      <p:sp>
        <p:nvSpPr>
          <p:cNvPr id="10" name="Freeform 9"/>
          <p:cNvSpPr/>
          <p:nvPr/>
        </p:nvSpPr>
        <p:spPr>
          <a:xfrm>
            <a:off x="3896751" y="3284984"/>
            <a:ext cx="4332849" cy="285197"/>
          </a:xfrm>
          <a:custGeom>
            <a:avLst/>
            <a:gdLst>
              <a:gd name="connsiteX0" fmla="*/ 4332849 w 4332849"/>
              <a:gd name="connsiteY0" fmla="*/ 157915 h 285197"/>
              <a:gd name="connsiteX1" fmla="*/ 3418449 w 4332849"/>
              <a:gd name="connsiteY1" fmla="*/ 3170 h 285197"/>
              <a:gd name="connsiteX2" fmla="*/ 2574387 w 4332849"/>
              <a:gd name="connsiteY2" fmla="*/ 284524 h 285197"/>
              <a:gd name="connsiteX3" fmla="*/ 1659987 w 4332849"/>
              <a:gd name="connsiteY3" fmla="*/ 87576 h 285197"/>
              <a:gd name="connsiteX4" fmla="*/ 914400 w 4332849"/>
              <a:gd name="connsiteY4" fmla="*/ 284524 h 285197"/>
              <a:gd name="connsiteX5" fmla="*/ 239151 w 4332849"/>
              <a:gd name="connsiteY5" fmla="*/ 73509 h 285197"/>
              <a:gd name="connsiteX6" fmla="*/ 0 w 4332849"/>
              <a:gd name="connsiteY6" fmla="*/ 200118 h 285197"/>
              <a:gd name="connsiteX7" fmla="*/ 0 w 4332849"/>
              <a:gd name="connsiteY7" fmla="*/ 200118 h 28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32849" h="285197">
                <a:moveTo>
                  <a:pt x="4332849" y="157915"/>
                </a:moveTo>
                <a:cubicBezTo>
                  <a:pt x="4022187" y="69991"/>
                  <a:pt x="3711526" y="-17932"/>
                  <a:pt x="3418449" y="3170"/>
                </a:cubicBezTo>
                <a:cubicBezTo>
                  <a:pt x="3125372" y="24271"/>
                  <a:pt x="2867464" y="270456"/>
                  <a:pt x="2574387" y="284524"/>
                </a:cubicBezTo>
                <a:cubicBezTo>
                  <a:pt x="2281310" y="298592"/>
                  <a:pt x="1936651" y="87576"/>
                  <a:pt x="1659987" y="87576"/>
                </a:cubicBezTo>
                <a:cubicBezTo>
                  <a:pt x="1383323" y="87576"/>
                  <a:pt x="1151206" y="286868"/>
                  <a:pt x="914400" y="284524"/>
                </a:cubicBezTo>
                <a:cubicBezTo>
                  <a:pt x="677594" y="282180"/>
                  <a:pt x="391551" y="87577"/>
                  <a:pt x="239151" y="73509"/>
                </a:cubicBezTo>
                <a:cubicBezTo>
                  <a:pt x="86751" y="59441"/>
                  <a:pt x="0" y="200118"/>
                  <a:pt x="0" y="200118"/>
                </a:cubicBezTo>
                <a:lnTo>
                  <a:pt x="0" y="20011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 16"/>
          <p:cNvSpPr/>
          <p:nvPr/>
        </p:nvSpPr>
        <p:spPr>
          <a:xfrm>
            <a:off x="5925828" y="2124145"/>
            <a:ext cx="1969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i="1" dirty="0" smtClean="0"/>
              <a:t>Eye Colour</a:t>
            </a:r>
            <a:endParaRPr lang="en-IE" sz="3200" b="1" i="1" dirty="0"/>
          </a:p>
        </p:txBody>
      </p:sp>
      <p:sp>
        <p:nvSpPr>
          <p:cNvPr id="18" name="Rectangle 17"/>
          <p:cNvSpPr/>
          <p:nvPr/>
        </p:nvSpPr>
        <p:spPr>
          <a:xfrm>
            <a:off x="6102205" y="1575374"/>
            <a:ext cx="1319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i="1" dirty="0" smtClean="0"/>
              <a:t>Height</a:t>
            </a:r>
            <a:endParaRPr lang="en-IE" sz="3200" b="1" i="1" dirty="0"/>
          </a:p>
        </p:txBody>
      </p:sp>
      <p:sp>
        <p:nvSpPr>
          <p:cNvPr id="19" name="Rectangle 18"/>
          <p:cNvSpPr/>
          <p:nvPr/>
        </p:nvSpPr>
        <p:spPr>
          <a:xfrm>
            <a:off x="4414515" y="1659031"/>
            <a:ext cx="16015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i="1" dirty="0" smtClean="0"/>
              <a:t>  Weight</a:t>
            </a:r>
            <a:endParaRPr lang="en-IE" sz="3200" b="1" i="1" dirty="0"/>
          </a:p>
        </p:txBody>
      </p:sp>
      <p:sp>
        <p:nvSpPr>
          <p:cNvPr id="20" name="Rectangle 19"/>
          <p:cNvSpPr/>
          <p:nvPr/>
        </p:nvSpPr>
        <p:spPr>
          <a:xfrm>
            <a:off x="6599262" y="2636912"/>
            <a:ext cx="1351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i="1" dirty="0" smtClean="0"/>
              <a:t>Length</a:t>
            </a:r>
            <a:endParaRPr lang="en-IE" sz="3200" b="1" i="1" dirty="0"/>
          </a:p>
        </p:txBody>
      </p:sp>
      <p:sp>
        <p:nvSpPr>
          <p:cNvPr id="21" name="Rectangle 20"/>
          <p:cNvSpPr/>
          <p:nvPr/>
        </p:nvSpPr>
        <p:spPr>
          <a:xfrm>
            <a:off x="4260661" y="3600309"/>
            <a:ext cx="2098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i="1" dirty="0" smtClean="0"/>
              <a:t>Lie Down( )</a:t>
            </a:r>
            <a:endParaRPr lang="en-IE" sz="3200" b="1" i="1" dirty="0"/>
          </a:p>
        </p:txBody>
      </p:sp>
      <p:sp>
        <p:nvSpPr>
          <p:cNvPr id="22" name="Rectangle 21"/>
          <p:cNvSpPr/>
          <p:nvPr/>
        </p:nvSpPr>
        <p:spPr>
          <a:xfrm>
            <a:off x="6600245" y="3501008"/>
            <a:ext cx="14391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i="1" dirty="0" smtClean="0"/>
              <a:t>Fetch( )</a:t>
            </a:r>
            <a:endParaRPr lang="en-IE" sz="3200" b="1" i="1" dirty="0"/>
          </a:p>
        </p:txBody>
      </p:sp>
      <p:sp>
        <p:nvSpPr>
          <p:cNvPr id="23" name="Rectangle 22"/>
          <p:cNvSpPr/>
          <p:nvPr/>
        </p:nvSpPr>
        <p:spPr>
          <a:xfrm>
            <a:off x="6599262" y="4212377"/>
            <a:ext cx="968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i="1" dirty="0" smtClean="0"/>
              <a:t>Sit( )</a:t>
            </a:r>
            <a:endParaRPr lang="en-IE" sz="3200" b="1" i="1" dirty="0"/>
          </a:p>
        </p:txBody>
      </p:sp>
      <p:sp>
        <p:nvSpPr>
          <p:cNvPr id="24" name="Rectangle 23"/>
          <p:cNvSpPr/>
          <p:nvPr/>
        </p:nvSpPr>
        <p:spPr>
          <a:xfrm>
            <a:off x="5581170" y="4827280"/>
            <a:ext cx="13227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i="1" dirty="0" smtClean="0"/>
              <a:t>Bark( )</a:t>
            </a:r>
            <a:endParaRPr lang="en-IE" sz="3200" b="1" i="1" dirty="0"/>
          </a:p>
        </p:txBody>
      </p:sp>
      <p:sp>
        <p:nvSpPr>
          <p:cNvPr id="25" name="Rectangle 24"/>
          <p:cNvSpPr/>
          <p:nvPr/>
        </p:nvSpPr>
        <p:spPr>
          <a:xfrm>
            <a:off x="4402212" y="4273540"/>
            <a:ext cx="2082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i="1" dirty="0" smtClean="0"/>
              <a:t>Roll Over( )</a:t>
            </a:r>
            <a:endParaRPr lang="en-IE" sz="3200" b="1" i="1" dirty="0"/>
          </a:p>
        </p:txBody>
      </p:sp>
      <p:sp>
        <p:nvSpPr>
          <p:cNvPr id="26" name="Rectangle 25"/>
          <p:cNvSpPr/>
          <p:nvPr/>
        </p:nvSpPr>
        <p:spPr>
          <a:xfrm>
            <a:off x="3934966" y="4162760"/>
            <a:ext cx="4104456" cy="9224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Rectangle 26"/>
          <p:cNvSpPr/>
          <p:nvPr/>
        </p:nvSpPr>
        <p:spPr>
          <a:xfrm>
            <a:off x="3862958" y="2531837"/>
            <a:ext cx="4400272" cy="106847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Pie 2"/>
          <p:cNvSpPr/>
          <p:nvPr/>
        </p:nvSpPr>
        <p:spPr>
          <a:xfrm>
            <a:off x="3574926" y="908720"/>
            <a:ext cx="4824536" cy="4968552"/>
          </a:xfrm>
          <a:prstGeom prst="pie">
            <a:avLst>
              <a:gd name="adj1" fmla="val 16231911"/>
              <a:gd name="adj2" fmla="val 2148451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41399" y="4711496"/>
            <a:ext cx="2808312" cy="9224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/>
          <p:cNvSpPr/>
          <p:nvPr/>
        </p:nvSpPr>
        <p:spPr>
          <a:xfrm>
            <a:off x="3582559" y="3085576"/>
            <a:ext cx="680285" cy="10995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Rectangle 29"/>
          <p:cNvSpPr/>
          <p:nvPr/>
        </p:nvSpPr>
        <p:spPr>
          <a:xfrm>
            <a:off x="7940404" y="3276347"/>
            <a:ext cx="492852" cy="10995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Rectangle 30"/>
          <p:cNvSpPr/>
          <p:nvPr/>
        </p:nvSpPr>
        <p:spPr>
          <a:xfrm>
            <a:off x="3946860" y="2199160"/>
            <a:ext cx="4104456" cy="9224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4641399" y="1173556"/>
            <a:ext cx="1523115" cy="5201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Rectangle 32"/>
          <p:cNvSpPr/>
          <p:nvPr/>
        </p:nvSpPr>
        <p:spPr>
          <a:xfrm>
            <a:off x="4195173" y="1691078"/>
            <a:ext cx="473949" cy="14735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Down Arrow 3"/>
          <p:cNvSpPr/>
          <p:nvPr/>
        </p:nvSpPr>
        <p:spPr>
          <a:xfrm rot="18011576">
            <a:off x="2413220" y="1813612"/>
            <a:ext cx="861167" cy="120584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Oval 4"/>
          <p:cNvSpPr/>
          <p:nvPr/>
        </p:nvSpPr>
        <p:spPr>
          <a:xfrm>
            <a:off x="262558" y="404664"/>
            <a:ext cx="2160240" cy="212717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i="1" dirty="0" smtClean="0"/>
              <a:t>OTHER CLASSES</a:t>
            </a:r>
            <a:endParaRPr lang="en-IE" sz="2800" b="1" i="1" dirty="0"/>
          </a:p>
        </p:txBody>
      </p:sp>
    </p:spTree>
    <p:extLst>
      <p:ext uri="{BB962C8B-B14F-4D97-AF65-F5344CB8AC3E}">
        <p14:creationId xmlns:p14="http://schemas.microsoft.com/office/powerpoint/2010/main" val="58961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4171</TotalTime>
  <Words>1135</Words>
  <Application>Microsoft Office PowerPoint</Application>
  <PresentationFormat>Custom</PresentationFormat>
  <Paragraphs>256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Courier New</vt:lpstr>
      <vt:lpstr>Wingdings</vt:lpstr>
      <vt:lpstr>Office Theme</vt:lpstr>
      <vt:lpstr>Object-Orientated Design: Part 2</vt:lpstr>
      <vt:lpstr>Information Hiding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 Orientation</vt:lpstr>
      <vt:lpstr>PowerPoint Presentation</vt:lpstr>
      <vt:lpstr>PowerPoint Presentation</vt:lpstr>
      <vt:lpstr>Object Orientation</vt:lpstr>
      <vt:lpstr>Object Orientation</vt:lpstr>
      <vt:lpstr>Abstraction</vt:lpstr>
      <vt:lpstr>Object Orientation</vt:lpstr>
      <vt:lpstr>Object Orientation</vt:lpstr>
      <vt:lpstr>COMPOSITION</vt:lpstr>
      <vt:lpstr>Object Orientation</vt:lpstr>
      <vt:lpstr>PowerPoint Presentation</vt:lpstr>
      <vt:lpstr>Object Orientation</vt:lpstr>
      <vt:lpstr>PowerPoint Presentation</vt:lpstr>
      <vt:lpstr>Object Orientation</vt:lpstr>
      <vt:lpstr>Object Orientation</vt:lpstr>
      <vt:lpstr>Object Orientation</vt:lpstr>
      <vt:lpstr>Object Orientation</vt:lpstr>
      <vt:lpstr>PowerPoint Presentation</vt:lpstr>
      <vt:lpstr>PowerPoint Presentation</vt:lpstr>
      <vt:lpstr>Object Orientation</vt:lpstr>
      <vt:lpstr>Object Orientation</vt:lpstr>
      <vt:lpstr>Object Orientation</vt:lpstr>
      <vt:lpstr>Object Orientation</vt:lpstr>
      <vt:lpstr>Object Orientation</vt:lpstr>
      <vt:lpstr>Object Orientation</vt:lpstr>
      <vt:lpstr>Object Orientation</vt:lpstr>
      <vt:lpstr>Object Orientation</vt:lpstr>
      <vt:lpstr>Object Orientation</vt:lpstr>
      <vt:lpstr>Object Orientation</vt:lpstr>
      <vt:lpstr>Object Orientation</vt:lpstr>
      <vt:lpstr>INHERITANCE</vt:lpstr>
      <vt:lpstr>Object Orientation</vt:lpstr>
      <vt:lpstr>Object Orientation</vt:lpstr>
      <vt:lpstr>Object Orientation</vt:lpstr>
      <vt:lpstr>Object Orientation</vt:lpstr>
      <vt:lpstr>etc.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 Charting</dc:title>
  <dc:creator>dgordon</dc:creator>
  <cp:lastModifiedBy>Damian Gordon</cp:lastModifiedBy>
  <cp:revision>323</cp:revision>
  <dcterms:created xsi:type="dcterms:W3CDTF">2011-10-08T11:06:39Z</dcterms:created>
  <dcterms:modified xsi:type="dcterms:W3CDTF">2016-09-11T21:03:06Z</dcterms:modified>
</cp:coreProperties>
</file>