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3"/>
  </p:notesMasterIdLst>
  <p:sldIdLst>
    <p:sldId id="383" r:id="rId2"/>
    <p:sldId id="331" r:id="rId3"/>
    <p:sldId id="863" r:id="rId4"/>
    <p:sldId id="834" r:id="rId5"/>
    <p:sldId id="835" r:id="rId6"/>
    <p:sldId id="864" r:id="rId7"/>
    <p:sldId id="865" r:id="rId8"/>
    <p:sldId id="866" r:id="rId9"/>
    <p:sldId id="867" r:id="rId10"/>
    <p:sldId id="836" r:id="rId11"/>
    <p:sldId id="837" r:id="rId12"/>
    <p:sldId id="838" r:id="rId13"/>
    <p:sldId id="839" r:id="rId14"/>
    <p:sldId id="840" r:id="rId15"/>
    <p:sldId id="841" r:id="rId16"/>
    <p:sldId id="842" r:id="rId17"/>
    <p:sldId id="843" r:id="rId18"/>
    <p:sldId id="844" r:id="rId19"/>
    <p:sldId id="845" r:id="rId20"/>
    <p:sldId id="846" r:id="rId21"/>
    <p:sldId id="847" r:id="rId22"/>
    <p:sldId id="868" r:id="rId23"/>
    <p:sldId id="870" r:id="rId24"/>
    <p:sldId id="848" r:id="rId25"/>
    <p:sldId id="849" r:id="rId26"/>
    <p:sldId id="850" r:id="rId27"/>
    <p:sldId id="851" r:id="rId28"/>
    <p:sldId id="852" r:id="rId29"/>
    <p:sldId id="872" r:id="rId30"/>
    <p:sldId id="853" r:id="rId31"/>
    <p:sldId id="854" r:id="rId32"/>
    <p:sldId id="855" r:id="rId33"/>
    <p:sldId id="856" r:id="rId34"/>
    <p:sldId id="857" r:id="rId35"/>
    <p:sldId id="858" r:id="rId36"/>
    <p:sldId id="859" r:id="rId37"/>
    <p:sldId id="860" r:id="rId38"/>
    <p:sldId id="861" r:id="rId39"/>
    <p:sldId id="862" r:id="rId40"/>
    <p:sldId id="869" r:id="rId41"/>
    <p:sldId id="330" r:id="rId4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9999"/>
    <a:srgbClr val="92D050"/>
    <a:srgbClr val="FF9966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607fdeb1c9_1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4" name="Google Shape;374;g607fdeb1c9_1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35815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9537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2403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5467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30789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0059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735957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0148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0319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7444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39"/>
          <p:cNvSpPr txBox="1">
            <a:spLocks noGrp="1"/>
          </p:cNvSpPr>
          <p:nvPr>
            <p:ph type="title"/>
          </p:nvPr>
        </p:nvSpPr>
        <p:spPr>
          <a:xfrm>
            <a:off x="311700" y="4823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it" b="1" dirty="0">
                <a:solidFill>
                  <a:srgbClr val="1A7D94"/>
                </a:solidFill>
                <a:latin typeface="Roboto"/>
                <a:ea typeface="Roboto"/>
                <a:cs typeface="Roboto"/>
                <a:sym typeface="Roboto"/>
              </a:rPr>
              <a:t>CPD in </a:t>
            </a:r>
            <a:r>
              <a:rPr lang="en-IE" b="1" dirty="0">
                <a:solidFill>
                  <a:srgbClr val="1A7D94"/>
                </a:solidFill>
                <a:latin typeface="Roboto"/>
                <a:ea typeface="Roboto"/>
                <a:cs typeface="Roboto"/>
                <a:sym typeface="Roboto"/>
              </a:rPr>
              <a:t>Applied Blended Learning Technologies</a:t>
            </a:r>
            <a:endParaRPr b="1" dirty="0">
              <a:solidFill>
                <a:srgbClr val="1A7D94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7" name="Google Shape;377;p39"/>
          <p:cNvSpPr txBox="1">
            <a:spLocks noGrp="1"/>
          </p:cNvSpPr>
          <p:nvPr>
            <p:ph type="body" idx="1"/>
          </p:nvPr>
        </p:nvSpPr>
        <p:spPr>
          <a:xfrm>
            <a:off x="2560900" y="1611938"/>
            <a:ext cx="5466600" cy="186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it" sz="2400" b="1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Introduction to HTML</a:t>
            </a:r>
            <a:endParaRPr lang="it" sz="2400" b="1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>
              <a:buNone/>
            </a:pPr>
            <a:endParaRPr lang="it" sz="2800" b="1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000" b="1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Damian Gordon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0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Lecturer in Computer Science</a:t>
            </a:r>
            <a:endParaRPr sz="20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8" name="Google Shape;378;p39"/>
          <p:cNvSpPr/>
          <p:nvPr/>
        </p:nvSpPr>
        <p:spPr>
          <a:xfrm>
            <a:off x="-7784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39"/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380" name="Google Shape;380;p39"/>
          <p:cNvCxnSpPr/>
          <p:nvPr/>
        </p:nvCxnSpPr>
        <p:spPr>
          <a:xfrm rot="10800000" flipH="1">
            <a:off x="608750" y="1115225"/>
            <a:ext cx="7926300" cy="12300"/>
          </a:xfrm>
          <a:prstGeom prst="straightConnector1">
            <a:avLst/>
          </a:prstGeom>
          <a:noFill/>
          <a:ln w="76200" cap="flat" cmpd="sng">
            <a:solidFill>
              <a:srgbClr val="1A7D9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1" name="Google Shape;381;p3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82" name="Google Shape;382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>
                <a:solidFill>
                  <a:schemeClr val="bg1"/>
                </a:solidFill>
              </a:rPr>
              <a:t>HTML Webpage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972020" y="1168004"/>
            <a:ext cx="3744425" cy="3780234"/>
          </a:xfrm>
          <a:prstGeom prst="foldedCorner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1332335" y="1437086"/>
            <a:ext cx="2904747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MyFirstPage.html</a:t>
            </a:r>
          </a:p>
        </p:txBody>
      </p:sp>
    </p:spTree>
    <p:extLst>
      <p:ext uri="{BB962C8B-B14F-4D97-AF65-F5344CB8AC3E}">
        <p14:creationId xmlns:p14="http://schemas.microsoft.com/office/powerpoint/2010/main" val="1880545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>
                <a:solidFill>
                  <a:schemeClr val="bg1"/>
                </a:solidFill>
              </a:rPr>
              <a:t>HTML Webpage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972020" y="1168004"/>
            <a:ext cx="3744425" cy="3780234"/>
          </a:xfrm>
          <a:prstGeom prst="foldedCorner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  <p:sp>
        <p:nvSpPr>
          <p:cNvPr id="6148" name="WordArt 6"/>
          <p:cNvSpPr>
            <a:spLocks noChangeArrowheads="1" noChangeShapeType="1" noTextEdit="1"/>
          </p:cNvSpPr>
          <p:nvPr/>
        </p:nvSpPr>
        <p:spPr bwMode="auto">
          <a:xfrm>
            <a:off x="1116464" y="1329929"/>
            <a:ext cx="1361898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&lt;HTML&gt;</a:t>
            </a:r>
          </a:p>
        </p:txBody>
      </p:sp>
      <p:sp>
        <p:nvSpPr>
          <p:cNvPr id="6149" name="WordArt 7"/>
          <p:cNvSpPr>
            <a:spLocks noChangeArrowheads="1" noChangeShapeType="1" noTextEdit="1"/>
          </p:cNvSpPr>
          <p:nvPr/>
        </p:nvSpPr>
        <p:spPr bwMode="auto">
          <a:xfrm>
            <a:off x="1122813" y="4464845"/>
            <a:ext cx="1504754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983559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>
                <a:solidFill>
                  <a:schemeClr val="bg1"/>
                </a:solidFill>
              </a:rPr>
              <a:t>HTML Webpage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972020" y="1168004"/>
            <a:ext cx="3744425" cy="3780234"/>
          </a:xfrm>
          <a:prstGeom prst="foldedCorner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1116464" y="1329929"/>
            <a:ext cx="1361898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&lt;HTML&gt;</a:t>
            </a:r>
          </a:p>
        </p:txBody>
      </p:sp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1122813" y="4464845"/>
            <a:ext cx="1504754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&lt;/HTML&gt;</a:t>
            </a: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1187892" y="1815705"/>
            <a:ext cx="3312682" cy="1026319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253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>
                <a:solidFill>
                  <a:schemeClr val="bg1"/>
                </a:solidFill>
              </a:rPr>
              <a:t>HTML Webpage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972020" y="1168004"/>
            <a:ext cx="3744425" cy="3780234"/>
          </a:xfrm>
          <a:prstGeom prst="foldedCorner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1116464" y="1329929"/>
            <a:ext cx="1361898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&lt;HTML&gt;</a:t>
            </a:r>
          </a:p>
        </p:txBody>
      </p:sp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1122813" y="4464845"/>
            <a:ext cx="1504754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&lt;/HTML&gt;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1187892" y="1815705"/>
            <a:ext cx="3312682" cy="1026319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1187892" y="2950370"/>
            <a:ext cx="3312682" cy="140374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543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>
                <a:solidFill>
                  <a:schemeClr val="bg1"/>
                </a:solidFill>
              </a:rPr>
              <a:t>HTML Webpage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972020" y="1168004"/>
            <a:ext cx="3744425" cy="3780234"/>
          </a:xfrm>
          <a:prstGeom prst="foldedCorner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1116464" y="1329929"/>
            <a:ext cx="1361898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&lt;HTML&gt;</a:t>
            </a:r>
          </a:p>
        </p:txBody>
      </p:sp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1122813" y="4464845"/>
            <a:ext cx="1504754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&lt;/HTML&gt;</a:t>
            </a: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1187892" y="1815705"/>
            <a:ext cx="3312682" cy="1026319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1187892" y="2950370"/>
            <a:ext cx="3312682" cy="140374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  <p:sp>
        <p:nvSpPr>
          <p:cNvPr id="9224" name="WordArt 8"/>
          <p:cNvSpPr>
            <a:spLocks noChangeArrowheads="1" noChangeShapeType="1" noTextEdit="1"/>
          </p:cNvSpPr>
          <p:nvPr/>
        </p:nvSpPr>
        <p:spPr bwMode="auto">
          <a:xfrm>
            <a:off x="2195823" y="2032397"/>
            <a:ext cx="1438088" cy="485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27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HEAD</a:t>
            </a:r>
          </a:p>
        </p:txBody>
      </p:sp>
    </p:spTree>
    <p:extLst>
      <p:ext uri="{BB962C8B-B14F-4D97-AF65-F5344CB8AC3E}">
        <p14:creationId xmlns:p14="http://schemas.microsoft.com/office/powerpoint/2010/main" val="166901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>
                <a:solidFill>
                  <a:schemeClr val="bg1"/>
                </a:solidFill>
              </a:rPr>
              <a:t>HTML Webpage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972020" y="1168004"/>
            <a:ext cx="3744425" cy="3780234"/>
          </a:xfrm>
          <a:prstGeom prst="foldedCorner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1116464" y="1329929"/>
            <a:ext cx="1361898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&lt;HTML&gt;</a:t>
            </a:r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1122813" y="4464845"/>
            <a:ext cx="1504754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&lt;/HTML&gt;</a:t>
            </a: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1187892" y="1815705"/>
            <a:ext cx="3312682" cy="1026319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1187892" y="2950370"/>
            <a:ext cx="3312682" cy="140374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  <p:sp>
        <p:nvSpPr>
          <p:cNvPr id="10248" name="WordArt 8"/>
          <p:cNvSpPr>
            <a:spLocks noChangeArrowheads="1" noChangeShapeType="1" noTextEdit="1"/>
          </p:cNvSpPr>
          <p:nvPr/>
        </p:nvSpPr>
        <p:spPr bwMode="auto">
          <a:xfrm>
            <a:off x="2195823" y="2032397"/>
            <a:ext cx="1438088" cy="485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27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HEAD</a:t>
            </a:r>
          </a:p>
        </p:txBody>
      </p:sp>
      <p:sp>
        <p:nvSpPr>
          <p:cNvPr id="10249" name="WordArt 9"/>
          <p:cNvSpPr>
            <a:spLocks noChangeArrowheads="1" noChangeShapeType="1" noTextEdit="1"/>
          </p:cNvSpPr>
          <p:nvPr/>
        </p:nvSpPr>
        <p:spPr bwMode="auto">
          <a:xfrm>
            <a:off x="2197410" y="3382566"/>
            <a:ext cx="1438088" cy="485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27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BODY</a:t>
            </a:r>
          </a:p>
        </p:txBody>
      </p:sp>
    </p:spTree>
    <p:extLst>
      <p:ext uri="{BB962C8B-B14F-4D97-AF65-F5344CB8AC3E}">
        <p14:creationId xmlns:p14="http://schemas.microsoft.com/office/powerpoint/2010/main" val="424013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>
                <a:solidFill>
                  <a:schemeClr val="bg1"/>
                </a:solidFill>
              </a:rPr>
              <a:t>HTML Webpage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972020" y="1168004"/>
            <a:ext cx="3744425" cy="3780234"/>
          </a:xfrm>
          <a:prstGeom prst="foldedCorner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1116464" y="1329929"/>
            <a:ext cx="1361898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&lt;HTML&gt;</a:t>
            </a:r>
          </a:p>
        </p:txBody>
      </p:sp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1122813" y="4464845"/>
            <a:ext cx="1504754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&lt;/HTML&gt;</a:t>
            </a: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1187892" y="1815705"/>
            <a:ext cx="3312682" cy="1026319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1187892" y="2950370"/>
            <a:ext cx="3312682" cy="140374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  <p:sp>
        <p:nvSpPr>
          <p:cNvPr id="11272" name="WordArt 9"/>
          <p:cNvSpPr>
            <a:spLocks noChangeArrowheads="1" noChangeShapeType="1" noTextEdit="1"/>
          </p:cNvSpPr>
          <p:nvPr/>
        </p:nvSpPr>
        <p:spPr bwMode="auto">
          <a:xfrm>
            <a:off x="2197410" y="3382566"/>
            <a:ext cx="1438088" cy="485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27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BODY</a:t>
            </a:r>
          </a:p>
        </p:txBody>
      </p:sp>
      <p:sp>
        <p:nvSpPr>
          <p:cNvPr id="11273" name="WordArt 10"/>
          <p:cNvSpPr>
            <a:spLocks noChangeArrowheads="1" noChangeShapeType="1" noTextEdit="1"/>
          </p:cNvSpPr>
          <p:nvPr/>
        </p:nvSpPr>
        <p:spPr bwMode="auto">
          <a:xfrm>
            <a:off x="1408526" y="1869282"/>
            <a:ext cx="1361898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&lt;HEAD&gt;</a:t>
            </a:r>
          </a:p>
        </p:txBody>
      </p:sp>
      <p:sp>
        <p:nvSpPr>
          <p:cNvPr id="11274" name="WordArt 11"/>
          <p:cNvSpPr>
            <a:spLocks noChangeArrowheads="1" noChangeShapeType="1" noTextEdit="1"/>
          </p:cNvSpPr>
          <p:nvPr/>
        </p:nvSpPr>
        <p:spPr bwMode="auto">
          <a:xfrm>
            <a:off x="1403764" y="2463405"/>
            <a:ext cx="1439675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&lt;/HEAD&gt;</a:t>
            </a:r>
          </a:p>
        </p:txBody>
      </p:sp>
    </p:spTree>
    <p:extLst>
      <p:ext uri="{BB962C8B-B14F-4D97-AF65-F5344CB8AC3E}">
        <p14:creationId xmlns:p14="http://schemas.microsoft.com/office/powerpoint/2010/main" val="4269392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>
                <a:solidFill>
                  <a:schemeClr val="bg1"/>
                </a:solidFill>
              </a:rPr>
              <a:t>HTML Webpage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972020" y="1168004"/>
            <a:ext cx="3744425" cy="3780234"/>
          </a:xfrm>
          <a:prstGeom prst="foldedCorner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1116464" y="1329929"/>
            <a:ext cx="1361898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&lt;HTML&gt;</a:t>
            </a:r>
          </a:p>
        </p:txBody>
      </p:sp>
      <p:sp>
        <p:nvSpPr>
          <p:cNvPr id="12293" name="WordArt 5"/>
          <p:cNvSpPr>
            <a:spLocks noChangeArrowheads="1" noChangeShapeType="1" noTextEdit="1"/>
          </p:cNvSpPr>
          <p:nvPr/>
        </p:nvSpPr>
        <p:spPr bwMode="auto">
          <a:xfrm>
            <a:off x="1122813" y="4464845"/>
            <a:ext cx="1504754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&lt;/HTML&gt;</a:t>
            </a: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1187892" y="1815705"/>
            <a:ext cx="3312682" cy="1026319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1187892" y="2950370"/>
            <a:ext cx="3312682" cy="140374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  <p:sp>
        <p:nvSpPr>
          <p:cNvPr id="12296" name="WordArt 9"/>
          <p:cNvSpPr>
            <a:spLocks noChangeArrowheads="1" noChangeShapeType="1" noTextEdit="1"/>
          </p:cNvSpPr>
          <p:nvPr/>
        </p:nvSpPr>
        <p:spPr bwMode="auto">
          <a:xfrm>
            <a:off x="1408526" y="1869282"/>
            <a:ext cx="1361898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&lt;HEAD&gt;</a:t>
            </a:r>
          </a:p>
        </p:txBody>
      </p:sp>
      <p:sp>
        <p:nvSpPr>
          <p:cNvPr id="12297" name="WordArt 10"/>
          <p:cNvSpPr>
            <a:spLocks noChangeArrowheads="1" noChangeShapeType="1" noTextEdit="1"/>
          </p:cNvSpPr>
          <p:nvPr/>
        </p:nvSpPr>
        <p:spPr bwMode="auto">
          <a:xfrm>
            <a:off x="1403764" y="2463405"/>
            <a:ext cx="1439675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&lt;/HEAD&gt;</a:t>
            </a:r>
          </a:p>
        </p:txBody>
      </p:sp>
      <p:sp>
        <p:nvSpPr>
          <p:cNvPr id="12298" name="WordArt 11"/>
          <p:cNvSpPr>
            <a:spLocks noChangeArrowheads="1" noChangeShapeType="1" noTextEdit="1"/>
          </p:cNvSpPr>
          <p:nvPr/>
        </p:nvSpPr>
        <p:spPr bwMode="auto">
          <a:xfrm>
            <a:off x="1403763" y="3057526"/>
            <a:ext cx="1361898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&lt;BODY&gt;</a:t>
            </a:r>
          </a:p>
        </p:txBody>
      </p:sp>
      <p:sp>
        <p:nvSpPr>
          <p:cNvPr id="12299" name="WordArt 12"/>
          <p:cNvSpPr>
            <a:spLocks noChangeArrowheads="1" noChangeShapeType="1" noTextEdit="1"/>
          </p:cNvSpPr>
          <p:nvPr/>
        </p:nvSpPr>
        <p:spPr bwMode="auto">
          <a:xfrm>
            <a:off x="1403764" y="3979070"/>
            <a:ext cx="1439675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&lt;/BODY&gt;</a:t>
            </a:r>
          </a:p>
        </p:txBody>
      </p:sp>
    </p:spTree>
    <p:extLst>
      <p:ext uri="{BB962C8B-B14F-4D97-AF65-F5344CB8AC3E}">
        <p14:creationId xmlns:p14="http://schemas.microsoft.com/office/powerpoint/2010/main" val="3723135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>
                <a:solidFill>
                  <a:schemeClr val="bg1"/>
                </a:solidFill>
              </a:rPr>
              <a:t>HTML Webpage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972020" y="1168004"/>
            <a:ext cx="3744425" cy="3780234"/>
          </a:xfrm>
          <a:prstGeom prst="foldedCorner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1116464" y="1329929"/>
            <a:ext cx="1361898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&lt;HTML&gt;</a:t>
            </a:r>
          </a:p>
        </p:txBody>
      </p:sp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1122813" y="4464845"/>
            <a:ext cx="1504754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&lt;/HTML&gt;</a:t>
            </a:r>
          </a:p>
        </p:txBody>
      </p:sp>
      <p:sp>
        <p:nvSpPr>
          <p:cNvPr id="13318" name="AutoShape 7"/>
          <p:cNvSpPr>
            <a:spLocks noChangeArrowheads="1"/>
          </p:cNvSpPr>
          <p:nvPr/>
        </p:nvSpPr>
        <p:spPr bwMode="auto">
          <a:xfrm>
            <a:off x="1187892" y="2950370"/>
            <a:ext cx="3312682" cy="140374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  <p:sp>
        <p:nvSpPr>
          <p:cNvPr id="13319" name="WordArt 10"/>
          <p:cNvSpPr>
            <a:spLocks noChangeArrowheads="1" noChangeShapeType="1" noTextEdit="1"/>
          </p:cNvSpPr>
          <p:nvPr/>
        </p:nvSpPr>
        <p:spPr bwMode="auto">
          <a:xfrm>
            <a:off x="1403763" y="3057526"/>
            <a:ext cx="1361898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&lt;BODY&gt;</a:t>
            </a:r>
          </a:p>
        </p:txBody>
      </p:sp>
      <p:sp>
        <p:nvSpPr>
          <p:cNvPr id="13320" name="AutoShape 12"/>
          <p:cNvSpPr>
            <a:spLocks noChangeArrowheads="1"/>
          </p:cNvSpPr>
          <p:nvPr/>
        </p:nvSpPr>
        <p:spPr bwMode="auto">
          <a:xfrm>
            <a:off x="4284700" y="2085975"/>
            <a:ext cx="1439675" cy="485775"/>
          </a:xfrm>
          <a:prstGeom prst="rightArrow">
            <a:avLst>
              <a:gd name="adj1" fmla="val 50000"/>
              <a:gd name="adj2" fmla="val 55576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  <p:sp>
        <p:nvSpPr>
          <p:cNvPr id="13321" name="WordArt 11"/>
          <p:cNvSpPr>
            <a:spLocks noChangeArrowheads="1" noChangeShapeType="1" noTextEdit="1"/>
          </p:cNvSpPr>
          <p:nvPr/>
        </p:nvSpPr>
        <p:spPr bwMode="auto">
          <a:xfrm>
            <a:off x="1403764" y="3979070"/>
            <a:ext cx="1439675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&lt;/BODY&gt;</a:t>
            </a:r>
          </a:p>
        </p:txBody>
      </p:sp>
      <p:sp>
        <p:nvSpPr>
          <p:cNvPr id="13322" name="AutoShape 6"/>
          <p:cNvSpPr>
            <a:spLocks noChangeArrowheads="1"/>
          </p:cNvSpPr>
          <p:nvPr/>
        </p:nvSpPr>
        <p:spPr bwMode="auto">
          <a:xfrm>
            <a:off x="1187892" y="1815705"/>
            <a:ext cx="3312682" cy="1026319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  <p:sp>
        <p:nvSpPr>
          <p:cNvPr id="13323" name="WordArt 8"/>
          <p:cNvSpPr>
            <a:spLocks noChangeArrowheads="1" noChangeShapeType="1" noTextEdit="1"/>
          </p:cNvSpPr>
          <p:nvPr/>
        </p:nvSpPr>
        <p:spPr bwMode="auto">
          <a:xfrm>
            <a:off x="1408526" y="1869282"/>
            <a:ext cx="1361898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&lt;HEAD&gt;</a:t>
            </a:r>
          </a:p>
        </p:txBody>
      </p:sp>
      <p:sp>
        <p:nvSpPr>
          <p:cNvPr id="13324" name="WordArt 9"/>
          <p:cNvSpPr>
            <a:spLocks noChangeArrowheads="1" noChangeShapeType="1" noTextEdit="1"/>
          </p:cNvSpPr>
          <p:nvPr/>
        </p:nvSpPr>
        <p:spPr bwMode="auto">
          <a:xfrm>
            <a:off x="1403764" y="2463405"/>
            <a:ext cx="1439675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&lt;/HEAD&gt;</a:t>
            </a:r>
          </a:p>
        </p:txBody>
      </p:sp>
    </p:spTree>
    <p:extLst>
      <p:ext uri="{BB962C8B-B14F-4D97-AF65-F5344CB8AC3E}">
        <p14:creationId xmlns:p14="http://schemas.microsoft.com/office/powerpoint/2010/main" val="18124006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, letter&#10;&#10;Description automatically generated">
            <a:extLst>
              <a:ext uri="{FF2B5EF4-FFF2-40B4-BE49-F238E27FC236}">
                <a16:creationId xmlns:a16="http://schemas.microsoft.com/office/drawing/2014/main" id="{1D73C144-16CB-44B9-B79A-38D1EBBC04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2111" y="1798686"/>
            <a:ext cx="1881142" cy="1060351"/>
          </a:xfrm>
          <a:prstGeom prst="rect">
            <a:avLst/>
          </a:prstGeom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>
                <a:solidFill>
                  <a:schemeClr val="bg1"/>
                </a:solidFill>
              </a:rPr>
              <a:t>HTML Webpage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972020" y="1168004"/>
            <a:ext cx="3744425" cy="3780234"/>
          </a:xfrm>
          <a:prstGeom prst="foldedCorner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1116464" y="1329929"/>
            <a:ext cx="1361898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&lt;HTML&gt;</a:t>
            </a:r>
          </a:p>
        </p:txBody>
      </p:sp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1122813" y="4464845"/>
            <a:ext cx="1504754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&lt;/HTML&gt;</a:t>
            </a:r>
          </a:p>
        </p:txBody>
      </p:sp>
      <p:sp>
        <p:nvSpPr>
          <p:cNvPr id="14342" name="AutoShape 7"/>
          <p:cNvSpPr>
            <a:spLocks noChangeArrowheads="1"/>
          </p:cNvSpPr>
          <p:nvPr/>
        </p:nvSpPr>
        <p:spPr bwMode="auto">
          <a:xfrm>
            <a:off x="1187892" y="2950370"/>
            <a:ext cx="3312682" cy="140374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  <p:sp>
        <p:nvSpPr>
          <p:cNvPr id="14343" name="WordArt 10"/>
          <p:cNvSpPr>
            <a:spLocks noChangeArrowheads="1" noChangeShapeType="1" noTextEdit="1"/>
          </p:cNvSpPr>
          <p:nvPr/>
        </p:nvSpPr>
        <p:spPr bwMode="auto">
          <a:xfrm>
            <a:off x="1403763" y="3057526"/>
            <a:ext cx="1361898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&lt;BODY&gt;</a:t>
            </a:r>
          </a:p>
        </p:txBody>
      </p:sp>
      <p:sp>
        <p:nvSpPr>
          <p:cNvPr id="14344" name="WordArt 11"/>
          <p:cNvSpPr>
            <a:spLocks noChangeArrowheads="1" noChangeShapeType="1" noTextEdit="1"/>
          </p:cNvSpPr>
          <p:nvPr/>
        </p:nvSpPr>
        <p:spPr bwMode="auto">
          <a:xfrm>
            <a:off x="1403764" y="3979070"/>
            <a:ext cx="1439675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&lt;/BODY&gt;</a:t>
            </a:r>
          </a:p>
        </p:txBody>
      </p:sp>
      <p:sp>
        <p:nvSpPr>
          <p:cNvPr id="14345" name="AutoShape 12"/>
          <p:cNvSpPr>
            <a:spLocks noChangeArrowheads="1"/>
          </p:cNvSpPr>
          <p:nvPr/>
        </p:nvSpPr>
        <p:spPr bwMode="auto">
          <a:xfrm>
            <a:off x="4284700" y="2085975"/>
            <a:ext cx="1439675" cy="485775"/>
          </a:xfrm>
          <a:prstGeom prst="rightArrow">
            <a:avLst>
              <a:gd name="adj1" fmla="val 50000"/>
              <a:gd name="adj2" fmla="val 55576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  <p:sp>
        <p:nvSpPr>
          <p:cNvPr id="14347" name="AutoShape 6"/>
          <p:cNvSpPr>
            <a:spLocks noChangeArrowheads="1"/>
          </p:cNvSpPr>
          <p:nvPr/>
        </p:nvSpPr>
        <p:spPr bwMode="auto">
          <a:xfrm>
            <a:off x="1187892" y="1815705"/>
            <a:ext cx="3312682" cy="1026319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  <p:sp>
        <p:nvSpPr>
          <p:cNvPr id="14348" name="WordArt 8"/>
          <p:cNvSpPr>
            <a:spLocks noChangeArrowheads="1" noChangeShapeType="1" noTextEdit="1"/>
          </p:cNvSpPr>
          <p:nvPr/>
        </p:nvSpPr>
        <p:spPr bwMode="auto">
          <a:xfrm>
            <a:off x="1408526" y="1869282"/>
            <a:ext cx="1361898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&lt;HEAD&gt;</a:t>
            </a:r>
          </a:p>
        </p:txBody>
      </p:sp>
      <p:sp>
        <p:nvSpPr>
          <p:cNvPr id="14349" name="WordArt 9"/>
          <p:cNvSpPr>
            <a:spLocks noChangeArrowheads="1" noChangeShapeType="1" noTextEdit="1"/>
          </p:cNvSpPr>
          <p:nvPr/>
        </p:nvSpPr>
        <p:spPr bwMode="auto">
          <a:xfrm>
            <a:off x="1403764" y="2463405"/>
            <a:ext cx="1439675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&lt;/HEAD&gt;</a:t>
            </a:r>
          </a:p>
        </p:txBody>
      </p:sp>
    </p:spTree>
    <p:extLst>
      <p:ext uri="{BB962C8B-B14F-4D97-AF65-F5344CB8AC3E}">
        <p14:creationId xmlns:p14="http://schemas.microsoft.com/office/powerpoint/2010/main" val="2898186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HTML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/>
              <a:t>HTML is the Hypertext Markup Language is the markup language for text to be displayed in a web browser. </a:t>
            </a:r>
          </a:p>
          <a:p>
            <a:endParaRPr lang="en-US" sz="2400" dirty="0"/>
          </a:p>
          <a:p>
            <a:r>
              <a:rPr lang="en-US" sz="2400" dirty="0"/>
              <a:t>It can be assisted by technologies such as Cascading Style Sheets (CSS) and scripting languages such as JavaScript (JS).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</p:spTree>
    <p:extLst>
      <p:ext uri="{BB962C8B-B14F-4D97-AF65-F5344CB8AC3E}">
        <p14:creationId xmlns:p14="http://schemas.microsoft.com/office/powerpoint/2010/main" val="36990963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>
                <a:solidFill>
                  <a:schemeClr val="bg1"/>
                </a:solidFill>
              </a:rPr>
              <a:t>HTML Webpage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972020" y="1168004"/>
            <a:ext cx="3744425" cy="3780234"/>
          </a:xfrm>
          <a:prstGeom prst="foldedCorner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1116464" y="1329929"/>
            <a:ext cx="1361898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&lt;HTML&gt;</a:t>
            </a:r>
          </a:p>
        </p:txBody>
      </p:sp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1122813" y="4464845"/>
            <a:ext cx="1504754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&lt;/HTML&gt;</a:t>
            </a:r>
          </a:p>
        </p:txBody>
      </p:sp>
      <p:sp>
        <p:nvSpPr>
          <p:cNvPr id="15366" name="AutoShape 12"/>
          <p:cNvSpPr>
            <a:spLocks noChangeArrowheads="1"/>
          </p:cNvSpPr>
          <p:nvPr/>
        </p:nvSpPr>
        <p:spPr bwMode="auto">
          <a:xfrm>
            <a:off x="4284700" y="2085975"/>
            <a:ext cx="1439675" cy="485775"/>
          </a:xfrm>
          <a:prstGeom prst="rightArrow">
            <a:avLst>
              <a:gd name="adj1" fmla="val 50000"/>
              <a:gd name="adj2" fmla="val 55576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  <p:sp>
        <p:nvSpPr>
          <p:cNvPr id="15368" name="AutoShape 14"/>
          <p:cNvSpPr>
            <a:spLocks noChangeArrowheads="1"/>
          </p:cNvSpPr>
          <p:nvPr/>
        </p:nvSpPr>
        <p:spPr bwMode="auto">
          <a:xfrm>
            <a:off x="4284700" y="3436144"/>
            <a:ext cx="1439675" cy="485775"/>
          </a:xfrm>
          <a:prstGeom prst="rightArrow">
            <a:avLst>
              <a:gd name="adj1" fmla="val 50000"/>
              <a:gd name="adj2" fmla="val 55576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  <p:sp>
        <p:nvSpPr>
          <p:cNvPr id="15369" name="AutoShape 6"/>
          <p:cNvSpPr>
            <a:spLocks noChangeArrowheads="1"/>
          </p:cNvSpPr>
          <p:nvPr/>
        </p:nvSpPr>
        <p:spPr bwMode="auto">
          <a:xfrm>
            <a:off x="1187892" y="1815705"/>
            <a:ext cx="3312682" cy="1026319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  <p:sp>
        <p:nvSpPr>
          <p:cNvPr id="15370" name="AutoShape 7"/>
          <p:cNvSpPr>
            <a:spLocks noChangeArrowheads="1"/>
          </p:cNvSpPr>
          <p:nvPr/>
        </p:nvSpPr>
        <p:spPr bwMode="auto">
          <a:xfrm>
            <a:off x="1187892" y="2950370"/>
            <a:ext cx="3312682" cy="140374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  <p:sp>
        <p:nvSpPr>
          <p:cNvPr id="15371" name="WordArt 8"/>
          <p:cNvSpPr>
            <a:spLocks noChangeArrowheads="1" noChangeShapeType="1" noTextEdit="1"/>
          </p:cNvSpPr>
          <p:nvPr/>
        </p:nvSpPr>
        <p:spPr bwMode="auto">
          <a:xfrm>
            <a:off x="1408526" y="1869282"/>
            <a:ext cx="1361898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&lt;HEAD&gt;</a:t>
            </a:r>
          </a:p>
        </p:txBody>
      </p:sp>
      <p:sp>
        <p:nvSpPr>
          <p:cNvPr id="15372" name="WordArt 9"/>
          <p:cNvSpPr>
            <a:spLocks noChangeArrowheads="1" noChangeShapeType="1" noTextEdit="1"/>
          </p:cNvSpPr>
          <p:nvPr/>
        </p:nvSpPr>
        <p:spPr bwMode="auto">
          <a:xfrm>
            <a:off x="1403764" y="2463405"/>
            <a:ext cx="1439675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&lt;/HEAD&gt;</a:t>
            </a:r>
          </a:p>
        </p:txBody>
      </p:sp>
      <p:sp>
        <p:nvSpPr>
          <p:cNvPr id="15373" name="WordArt 10"/>
          <p:cNvSpPr>
            <a:spLocks noChangeArrowheads="1" noChangeShapeType="1" noTextEdit="1"/>
          </p:cNvSpPr>
          <p:nvPr/>
        </p:nvSpPr>
        <p:spPr bwMode="auto">
          <a:xfrm>
            <a:off x="1403763" y="3057526"/>
            <a:ext cx="1361898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&lt;BODY&gt;</a:t>
            </a:r>
          </a:p>
        </p:txBody>
      </p:sp>
      <p:sp>
        <p:nvSpPr>
          <p:cNvPr id="15374" name="WordArt 11"/>
          <p:cNvSpPr>
            <a:spLocks noChangeArrowheads="1" noChangeShapeType="1" noTextEdit="1"/>
          </p:cNvSpPr>
          <p:nvPr/>
        </p:nvSpPr>
        <p:spPr bwMode="auto">
          <a:xfrm>
            <a:off x="1403764" y="3979070"/>
            <a:ext cx="1439675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&lt;/BODY&gt;</a:t>
            </a:r>
          </a:p>
        </p:txBody>
      </p:sp>
      <p:pic>
        <p:nvPicPr>
          <p:cNvPr id="15" name="Picture 14" descr="Text, letter&#10;&#10;Description automatically generated">
            <a:extLst>
              <a:ext uri="{FF2B5EF4-FFF2-40B4-BE49-F238E27FC236}">
                <a16:creationId xmlns:a16="http://schemas.microsoft.com/office/drawing/2014/main" id="{31BA0A06-77BB-48FA-A05D-04F31F0C17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2111" y="1798686"/>
            <a:ext cx="1881142" cy="1060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4136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>
                <a:solidFill>
                  <a:schemeClr val="bg1"/>
                </a:solidFill>
              </a:rPr>
              <a:t>HTML Webpage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972020" y="1168004"/>
            <a:ext cx="3744425" cy="3780234"/>
          </a:xfrm>
          <a:prstGeom prst="foldedCorner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1116464" y="1329929"/>
            <a:ext cx="1361898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&lt;HTML&gt;</a:t>
            </a:r>
          </a:p>
        </p:txBody>
      </p:sp>
      <p:sp>
        <p:nvSpPr>
          <p:cNvPr id="16389" name="WordArt 5"/>
          <p:cNvSpPr>
            <a:spLocks noChangeArrowheads="1" noChangeShapeType="1" noTextEdit="1"/>
          </p:cNvSpPr>
          <p:nvPr/>
        </p:nvSpPr>
        <p:spPr bwMode="auto">
          <a:xfrm>
            <a:off x="1122813" y="4464845"/>
            <a:ext cx="1504754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&lt;/HTML&gt;</a:t>
            </a:r>
          </a:p>
        </p:txBody>
      </p:sp>
      <p:sp>
        <p:nvSpPr>
          <p:cNvPr id="16390" name="AutoShape 12"/>
          <p:cNvSpPr>
            <a:spLocks noChangeArrowheads="1"/>
          </p:cNvSpPr>
          <p:nvPr/>
        </p:nvSpPr>
        <p:spPr bwMode="auto">
          <a:xfrm>
            <a:off x="4284700" y="2085975"/>
            <a:ext cx="1439675" cy="485775"/>
          </a:xfrm>
          <a:prstGeom prst="rightArrow">
            <a:avLst>
              <a:gd name="adj1" fmla="val 50000"/>
              <a:gd name="adj2" fmla="val 55576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  <p:sp>
        <p:nvSpPr>
          <p:cNvPr id="16392" name="AutoShape 14"/>
          <p:cNvSpPr>
            <a:spLocks noChangeArrowheads="1"/>
          </p:cNvSpPr>
          <p:nvPr/>
        </p:nvSpPr>
        <p:spPr bwMode="auto">
          <a:xfrm>
            <a:off x="4284700" y="3436144"/>
            <a:ext cx="1439675" cy="485775"/>
          </a:xfrm>
          <a:prstGeom prst="rightArrow">
            <a:avLst>
              <a:gd name="adj1" fmla="val 50000"/>
              <a:gd name="adj2" fmla="val 55576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  <p:pic>
        <p:nvPicPr>
          <p:cNvPr id="16393" name="Picture 15" descr="let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408" y="3168253"/>
            <a:ext cx="2561891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4" name="AutoShape 6"/>
          <p:cNvSpPr>
            <a:spLocks noChangeArrowheads="1"/>
          </p:cNvSpPr>
          <p:nvPr/>
        </p:nvSpPr>
        <p:spPr bwMode="auto">
          <a:xfrm>
            <a:off x="1187892" y="1815705"/>
            <a:ext cx="3312682" cy="1026319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  <p:sp>
        <p:nvSpPr>
          <p:cNvPr id="16395" name="AutoShape 7"/>
          <p:cNvSpPr>
            <a:spLocks noChangeArrowheads="1"/>
          </p:cNvSpPr>
          <p:nvPr/>
        </p:nvSpPr>
        <p:spPr bwMode="auto">
          <a:xfrm>
            <a:off x="1187892" y="2950370"/>
            <a:ext cx="3312682" cy="140374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  <p:sp>
        <p:nvSpPr>
          <p:cNvPr id="16396" name="WordArt 8"/>
          <p:cNvSpPr>
            <a:spLocks noChangeArrowheads="1" noChangeShapeType="1" noTextEdit="1"/>
          </p:cNvSpPr>
          <p:nvPr/>
        </p:nvSpPr>
        <p:spPr bwMode="auto">
          <a:xfrm>
            <a:off x="1408526" y="1869282"/>
            <a:ext cx="1361898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&lt;HEAD&gt;</a:t>
            </a:r>
          </a:p>
        </p:txBody>
      </p:sp>
      <p:sp>
        <p:nvSpPr>
          <p:cNvPr id="16397" name="WordArt 9"/>
          <p:cNvSpPr>
            <a:spLocks noChangeArrowheads="1" noChangeShapeType="1" noTextEdit="1"/>
          </p:cNvSpPr>
          <p:nvPr/>
        </p:nvSpPr>
        <p:spPr bwMode="auto">
          <a:xfrm>
            <a:off x="1403764" y="2463405"/>
            <a:ext cx="1439675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&lt;/HEAD&gt;</a:t>
            </a:r>
          </a:p>
        </p:txBody>
      </p:sp>
      <p:sp>
        <p:nvSpPr>
          <p:cNvPr id="16398" name="WordArt 10"/>
          <p:cNvSpPr>
            <a:spLocks noChangeArrowheads="1" noChangeShapeType="1" noTextEdit="1"/>
          </p:cNvSpPr>
          <p:nvPr/>
        </p:nvSpPr>
        <p:spPr bwMode="auto">
          <a:xfrm>
            <a:off x="1403763" y="3057526"/>
            <a:ext cx="1361898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&lt;BODY&gt;</a:t>
            </a:r>
          </a:p>
        </p:txBody>
      </p:sp>
      <p:sp>
        <p:nvSpPr>
          <p:cNvPr id="16399" name="WordArt 11"/>
          <p:cNvSpPr>
            <a:spLocks noChangeArrowheads="1" noChangeShapeType="1" noTextEdit="1"/>
          </p:cNvSpPr>
          <p:nvPr/>
        </p:nvSpPr>
        <p:spPr bwMode="auto">
          <a:xfrm>
            <a:off x="1403764" y="3979070"/>
            <a:ext cx="1439675" cy="321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&lt;/BODY&gt;</a:t>
            </a:r>
          </a:p>
        </p:txBody>
      </p:sp>
      <p:pic>
        <p:nvPicPr>
          <p:cNvPr id="16" name="Picture 15" descr="Text, letter&#10;&#10;Description automatically generated">
            <a:extLst>
              <a:ext uri="{FF2B5EF4-FFF2-40B4-BE49-F238E27FC236}">
                <a16:creationId xmlns:a16="http://schemas.microsoft.com/office/drawing/2014/main" id="{5522B53D-84F2-47B2-8218-BF6B73965B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2111" y="1798686"/>
            <a:ext cx="1881142" cy="1060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6778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HTML Webpage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/>
              <a:t>These tags don’t really affect what is being displayed, but they do make life easier for the browser.</a:t>
            </a:r>
            <a:endParaRPr lang="en-US" sz="2000" dirty="0"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</p:spTree>
    <p:extLst>
      <p:ext uri="{BB962C8B-B14F-4D97-AF65-F5344CB8AC3E}">
        <p14:creationId xmlns:p14="http://schemas.microsoft.com/office/powerpoint/2010/main" val="10088711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HTML Webpage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/>
              <a:t>Let’s look at what we can put in the HEAD:</a:t>
            </a:r>
          </a:p>
          <a:p>
            <a:endParaRPr lang="en-US" sz="2400" dirty="0"/>
          </a:p>
          <a:p>
            <a:pPr lvl="1">
              <a:spcBef>
                <a:spcPts val="600"/>
              </a:spcBef>
            </a:pPr>
            <a:r>
              <a:rPr lang="en-US" sz="2000" dirty="0"/>
              <a:t>So, we can add a title to the webpage, that will be displayed at the top of the browser, using the “TITLE” tag</a:t>
            </a:r>
            <a:endParaRPr lang="en-US" sz="1800" dirty="0"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</p:spTree>
    <p:extLst>
      <p:ext uri="{BB962C8B-B14F-4D97-AF65-F5344CB8AC3E}">
        <p14:creationId xmlns:p14="http://schemas.microsoft.com/office/powerpoint/2010/main" val="2634275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>
                <a:solidFill>
                  <a:schemeClr val="bg1"/>
                </a:solidFill>
              </a:rPr>
              <a:t>HTML Webpage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11" name="AutoShape 6"/>
          <p:cNvSpPr>
            <a:spLocks noChangeArrowheads="1"/>
          </p:cNvSpPr>
          <p:nvPr/>
        </p:nvSpPr>
        <p:spPr bwMode="auto">
          <a:xfrm>
            <a:off x="900592" y="1329928"/>
            <a:ext cx="7487262" cy="3348038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  <p:sp>
        <p:nvSpPr>
          <p:cNvPr id="17412" name="WordArt 17"/>
          <p:cNvSpPr>
            <a:spLocks noChangeArrowheads="1" noChangeShapeType="1" noTextEdit="1"/>
          </p:cNvSpPr>
          <p:nvPr/>
        </p:nvSpPr>
        <p:spPr bwMode="auto">
          <a:xfrm>
            <a:off x="1405351" y="4030266"/>
            <a:ext cx="2087291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&lt;/HEAD&gt;</a:t>
            </a:r>
          </a:p>
        </p:txBody>
      </p:sp>
      <p:sp>
        <p:nvSpPr>
          <p:cNvPr id="17413" name="WordArt 18"/>
          <p:cNvSpPr>
            <a:spLocks noChangeArrowheads="1" noChangeShapeType="1" noTextEdit="1"/>
          </p:cNvSpPr>
          <p:nvPr/>
        </p:nvSpPr>
        <p:spPr bwMode="auto">
          <a:xfrm>
            <a:off x="1481541" y="1437085"/>
            <a:ext cx="1866657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&lt;HEAD&gt;</a:t>
            </a:r>
          </a:p>
        </p:txBody>
      </p:sp>
    </p:spTree>
    <p:extLst>
      <p:ext uri="{BB962C8B-B14F-4D97-AF65-F5344CB8AC3E}">
        <p14:creationId xmlns:p14="http://schemas.microsoft.com/office/powerpoint/2010/main" val="26838708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>
                <a:solidFill>
                  <a:schemeClr val="bg1"/>
                </a:solidFill>
              </a:rPr>
              <a:t>HTML Webpage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900592" y="1329928"/>
            <a:ext cx="7487262" cy="3348038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1481541" y="1437085"/>
            <a:ext cx="1866657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&lt;HEAD&gt;</a:t>
            </a:r>
          </a:p>
        </p:txBody>
      </p:sp>
      <p:sp>
        <p:nvSpPr>
          <p:cNvPr id="18437" name="WordArt 5"/>
          <p:cNvSpPr>
            <a:spLocks noChangeArrowheads="1" noChangeShapeType="1" noTextEdit="1"/>
          </p:cNvSpPr>
          <p:nvPr/>
        </p:nvSpPr>
        <p:spPr bwMode="auto">
          <a:xfrm>
            <a:off x="1405351" y="4030266"/>
            <a:ext cx="2087291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&lt;/HEAD&gt;</a:t>
            </a:r>
          </a:p>
        </p:txBody>
      </p:sp>
      <p:sp>
        <p:nvSpPr>
          <p:cNvPr id="18438" name="WordArt 6"/>
          <p:cNvSpPr>
            <a:spLocks noChangeArrowheads="1" noChangeShapeType="1" noTextEdit="1"/>
          </p:cNvSpPr>
          <p:nvPr/>
        </p:nvSpPr>
        <p:spPr bwMode="auto">
          <a:xfrm>
            <a:off x="1481541" y="2085976"/>
            <a:ext cx="1866657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&lt;TITLE&gt;</a:t>
            </a:r>
          </a:p>
        </p:txBody>
      </p:sp>
      <p:sp>
        <p:nvSpPr>
          <p:cNvPr id="18439" name="WordArt 7"/>
          <p:cNvSpPr>
            <a:spLocks noChangeArrowheads="1" noChangeShapeType="1" noTextEdit="1"/>
          </p:cNvSpPr>
          <p:nvPr/>
        </p:nvSpPr>
        <p:spPr bwMode="auto">
          <a:xfrm>
            <a:off x="1476779" y="3381376"/>
            <a:ext cx="2087291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&lt;/TITLE&gt;</a:t>
            </a:r>
          </a:p>
        </p:txBody>
      </p:sp>
    </p:spTree>
    <p:extLst>
      <p:ext uri="{BB962C8B-B14F-4D97-AF65-F5344CB8AC3E}">
        <p14:creationId xmlns:p14="http://schemas.microsoft.com/office/powerpoint/2010/main" val="8271053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>
                <a:solidFill>
                  <a:schemeClr val="bg1"/>
                </a:solidFill>
              </a:rPr>
              <a:t>HTML Webpage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900592" y="1329928"/>
            <a:ext cx="7487262" cy="3348038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1481541" y="1437085"/>
            <a:ext cx="1866657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&lt;HEAD&gt;</a:t>
            </a:r>
          </a:p>
        </p:txBody>
      </p:sp>
      <p:sp>
        <p:nvSpPr>
          <p:cNvPr id="19461" name="WordArt 5"/>
          <p:cNvSpPr>
            <a:spLocks noChangeArrowheads="1" noChangeShapeType="1" noTextEdit="1"/>
          </p:cNvSpPr>
          <p:nvPr/>
        </p:nvSpPr>
        <p:spPr bwMode="auto">
          <a:xfrm>
            <a:off x="1405351" y="4030266"/>
            <a:ext cx="2087291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&lt;/HEAD&gt;</a:t>
            </a:r>
          </a:p>
        </p:txBody>
      </p:sp>
      <p:sp>
        <p:nvSpPr>
          <p:cNvPr id="19462" name="WordArt 6"/>
          <p:cNvSpPr>
            <a:spLocks noChangeArrowheads="1" noChangeShapeType="1" noTextEdit="1"/>
          </p:cNvSpPr>
          <p:nvPr/>
        </p:nvSpPr>
        <p:spPr bwMode="auto">
          <a:xfrm>
            <a:off x="1481541" y="2085976"/>
            <a:ext cx="1866657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&lt;TITLE&gt;</a:t>
            </a:r>
          </a:p>
        </p:txBody>
      </p:sp>
      <p:sp>
        <p:nvSpPr>
          <p:cNvPr id="19463" name="WordArt 7"/>
          <p:cNvSpPr>
            <a:spLocks noChangeArrowheads="1" noChangeShapeType="1" noTextEdit="1"/>
          </p:cNvSpPr>
          <p:nvPr/>
        </p:nvSpPr>
        <p:spPr bwMode="auto">
          <a:xfrm>
            <a:off x="1476779" y="3381376"/>
            <a:ext cx="2087291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&lt;/TITLE&gt;</a:t>
            </a:r>
          </a:p>
        </p:txBody>
      </p:sp>
      <p:sp>
        <p:nvSpPr>
          <p:cNvPr id="19464" name="WordArt 8"/>
          <p:cNvSpPr>
            <a:spLocks noChangeArrowheads="1" noChangeShapeType="1" noTextEdit="1"/>
          </p:cNvSpPr>
          <p:nvPr/>
        </p:nvSpPr>
        <p:spPr bwMode="auto">
          <a:xfrm>
            <a:off x="1476779" y="2733676"/>
            <a:ext cx="6479332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Anything you want in the blue bar</a:t>
            </a:r>
          </a:p>
        </p:txBody>
      </p:sp>
    </p:spTree>
    <p:extLst>
      <p:ext uri="{BB962C8B-B14F-4D97-AF65-F5344CB8AC3E}">
        <p14:creationId xmlns:p14="http://schemas.microsoft.com/office/powerpoint/2010/main" val="19422455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>
                <a:solidFill>
                  <a:schemeClr val="bg1"/>
                </a:solidFill>
              </a:rPr>
              <a:t>HTML Webpage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20483" name="Picture 11" descr="fred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700" y="1275606"/>
            <a:ext cx="5400000" cy="326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88655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>
                <a:solidFill>
                  <a:schemeClr val="bg1"/>
                </a:solidFill>
              </a:rPr>
              <a:t>HTML Webpage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21507" name="Picture 3" descr="f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694" y="1329612"/>
            <a:ext cx="5400000" cy="32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93235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HTML Webpage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/>
              <a:t>Let’s look at what we can put in the BODY:</a:t>
            </a:r>
          </a:p>
          <a:p>
            <a:endParaRPr lang="en-US" sz="2400" dirty="0"/>
          </a:p>
          <a:p>
            <a:pPr lvl="1">
              <a:spcBef>
                <a:spcPts val="600"/>
              </a:spcBef>
            </a:pPr>
            <a:r>
              <a:rPr lang="en-US" sz="2000" dirty="0"/>
              <a:t>We can add in headers using the “H1” and “H2” tags</a:t>
            </a:r>
          </a:p>
          <a:p>
            <a:pPr lvl="1">
              <a:spcBef>
                <a:spcPts val="600"/>
              </a:spcBef>
            </a:pPr>
            <a:r>
              <a:rPr lang="en-US" sz="2000" dirty="0"/>
              <a:t>We can add in links using the “A HREF” tag</a:t>
            </a:r>
          </a:p>
          <a:p>
            <a:pPr lvl="1">
              <a:spcBef>
                <a:spcPts val="600"/>
              </a:spcBef>
            </a:pPr>
            <a:r>
              <a:rPr lang="en-US" sz="2000" dirty="0"/>
              <a:t>We can add in images using the “IMG SRC” tag. It is worth noting that this tag doesn’t need a corresponding close tag (“&lt;/IMG&gt;”)</a:t>
            </a:r>
            <a:endParaRPr lang="en-US" sz="1800" dirty="0"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</p:spTree>
    <p:extLst>
      <p:ext uri="{BB962C8B-B14F-4D97-AF65-F5344CB8AC3E}">
        <p14:creationId xmlns:p14="http://schemas.microsoft.com/office/powerpoint/2010/main" val="2832745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HTML Webpage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/>
              <a:t>A HTML webpage can be written in Notepad, you can just type the text in, save it as a .TXT file and the browser will display that text.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</p:spTree>
    <p:extLst>
      <p:ext uri="{BB962C8B-B14F-4D97-AF65-F5344CB8AC3E}">
        <p14:creationId xmlns:p14="http://schemas.microsoft.com/office/powerpoint/2010/main" val="15044466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>
                <a:solidFill>
                  <a:schemeClr val="bg1"/>
                </a:solidFill>
              </a:rPr>
              <a:t>HTML Webpage</a:t>
            </a:r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972020" y="1168004"/>
            <a:ext cx="7560279" cy="3780234"/>
            <a:chOff x="612" y="981"/>
            <a:chExt cx="4763" cy="3175"/>
          </a:xfrm>
        </p:grpSpPr>
        <p:sp>
          <p:nvSpPr>
            <p:cNvPr id="22536" name="AutoShape 3"/>
            <p:cNvSpPr>
              <a:spLocks noChangeArrowheads="1"/>
            </p:cNvSpPr>
            <p:nvPr/>
          </p:nvSpPr>
          <p:spPr bwMode="auto">
            <a:xfrm>
              <a:off x="612" y="981"/>
              <a:ext cx="2359" cy="3175"/>
            </a:xfrm>
            <a:prstGeom prst="foldedCorner">
              <a:avLst>
                <a:gd name="adj" fmla="val 12500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E" sz="1050">
                <a:solidFill>
                  <a:schemeClr val="bg1"/>
                </a:solidFill>
              </a:endParaRPr>
            </a:p>
          </p:txBody>
        </p:sp>
        <p:sp>
          <p:nvSpPr>
            <p:cNvPr id="22537" name="WordArt 4"/>
            <p:cNvSpPr>
              <a:spLocks noChangeArrowheads="1" noChangeShapeType="1" noTextEdit="1"/>
            </p:cNvSpPr>
            <p:nvPr/>
          </p:nvSpPr>
          <p:spPr bwMode="auto">
            <a:xfrm>
              <a:off x="703" y="1117"/>
              <a:ext cx="858" cy="2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IE" sz="1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Arial Black"/>
                </a:rPr>
                <a:t>&lt;HTML&gt;</a:t>
              </a:r>
            </a:p>
          </p:txBody>
        </p:sp>
        <p:sp>
          <p:nvSpPr>
            <p:cNvPr id="22538" name="WordArt 5"/>
            <p:cNvSpPr>
              <a:spLocks noChangeArrowheads="1" noChangeShapeType="1" noTextEdit="1"/>
            </p:cNvSpPr>
            <p:nvPr/>
          </p:nvSpPr>
          <p:spPr bwMode="auto">
            <a:xfrm>
              <a:off x="707" y="3750"/>
              <a:ext cx="948" cy="2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IE" sz="1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Arial Black"/>
                </a:rPr>
                <a:t>&lt;/HTML&gt;</a:t>
              </a:r>
            </a:p>
          </p:txBody>
        </p:sp>
        <p:sp>
          <p:nvSpPr>
            <p:cNvPr id="22539" name="AutoShape 6"/>
            <p:cNvSpPr>
              <a:spLocks noChangeArrowheads="1"/>
            </p:cNvSpPr>
            <p:nvPr/>
          </p:nvSpPr>
          <p:spPr bwMode="auto">
            <a:xfrm>
              <a:off x="2699" y="1752"/>
              <a:ext cx="907" cy="408"/>
            </a:xfrm>
            <a:prstGeom prst="rightArrow">
              <a:avLst>
                <a:gd name="adj1" fmla="val 50000"/>
                <a:gd name="adj2" fmla="val 55576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IE" sz="1050">
                <a:solidFill>
                  <a:schemeClr val="bg1"/>
                </a:solidFill>
              </a:endParaRPr>
            </a:p>
          </p:txBody>
        </p:sp>
        <p:sp>
          <p:nvSpPr>
            <p:cNvPr id="22541" name="AutoShape 8"/>
            <p:cNvSpPr>
              <a:spLocks noChangeArrowheads="1"/>
            </p:cNvSpPr>
            <p:nvPr/>
          </p:nvSpPr>
          <p:spPr bwMode="auto">
            <a:xfrm>
              <a:off x="2699" y="2886"/>
              <a:ext cx="907" cy="408"/>
            </a:xfrm>
            <a:prstGeom prst="rightArrow">
              <a:avLst>
                <a:gd name="adj1" fmla="val 50000"/>
                <a:gd name="adj2" fmla="val 55576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IE" sz="1050">
                <a:solidFill>
                  <a:schemeClr val="bg1"/>
                </a:solidFill>
              </a:endParaRPr>
            </a:p>
          </p:txBody>
        </p:sp>
        <p:pic>
          <p:nvPicPr>
            <p:cNvPr id="22542" name="Picture 9" descr="letter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1" y="2661"/>
              <a:ext cx="1614" cy="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43" name="AutoShape 10"/>
            <p:cNvSpPr>
              <a:spLocks noChangeArrowheads="1"/>
            </p:cNvSpPr>
            <p:nvPr/>
          </p:nvSpPr>
          <p:spPr bwMode="auto">
            <a:xfrm>
              <a:off x="748" y="1525"/>
              <a:ext cx="2087" cy="862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E" sz="1050">
                <a:solidFill>
                  <a:schemeClr val="bg1"/>
                </a:solidFill>
              </a:endParaRPr>
            </a:p>
          </p:txBody>
        </p:sp>
        <p:sp>
          <p:nvSpPr>
            <p:cNvPr id="22544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887" y="1570"/>
              <a:ext cx="858" cy="2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IE" sz="1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Arial Black"/>
                </a:rPr>
                <a:t>&lt;HEAD&gt;</a:t>
              </a:r>
            </a:p>
          </p:txBody>
        </p:sp>
        <p:sp>
          <p:nvSpPr>
            <p:cNvPr id="22545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884" y="2069"/>
              <a:ext cx="907" cy="2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IE" sz="1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Arial Black"/>
                </a:rPr>
                <a:t>&lt;/HEAD&gt;</a:t>
              </a:r>
            </a:p>
          </p:txBody>
        </p:sp>
      </p:grpSp>
      <p:grpSp>
        <p:nvGrpSpPr>
          <p:cNvPr id="22532" name="Group 16"/>
          <p:cNvGrpSpPr>
            <a:grpSpLocks/>
          </p:cNvGrpSpPr>
          <p:nvPr/>
        </p:nvGrpSpPr>
        <p:grpSpPr bwMode="auto">
          <a:xfrm>
            <a:off x="1187892" y="3003947"/>
            <a:ext cx="3312682" cy="1403747"/>
            <a:chOff x="748" y="2478"/>
            <a:chExt cx="2087" cy="1179"/>
          </a:xfrm>
        </p:grpSpPr>
        <p:sp>
          <p:nvSpPr>
            <p:cNvPr id="22533" name="AutoShape 11"/>
            <p:cNvSpPr>
              <a:spLocks noChangeArrowheads="1"/>
            </p:cNvSpPr>
            <p:nvPr/>
          </p:nvSpPr>
          <p:spPr bwMode="auto">
            <a:xfrm>
              <a:off x="748" y="2478"/>
              <a:ext cx="2087" cy="1179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E" sz="1050">
                <a:solidFill>
                  <a:schemeClr val="bg1"/>
                </a:solidFill>
              </a:endParaRPr>
            </a:p>
          </p:txBody>
        </p:sp>
        <p:sp>
          <p:nvSpPr>
            <p:cNvPr id="22534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884" y="2568"/>
              <a:ext cx="858" cy="2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IE" sz="1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Arial Black"/>
                </a:rPr>
                <a:t>&lt;BODY&gt;</a:t>
              </a:r>
            </a:p>
          </p:txBody>
        </p:sp>
        <p:sp>
          <p:nvSpPr>
            <p:cNvPr id="22535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884" y="3342"/>
              <a:ext cx="907" cy="2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IE" sz="1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Arial Black"/>
                </a:rPr>
                <a:t>&lt;/BODY&gt;</a:t>
              </a:r>
            </a:p>
          </p:txBody>
        </p:sp>
      </p:grpSp>
      <p:pic>
        <p:nvPicPr>
          <p:cNvPr id="18" name="Picture 17" descr="Text, letter&#10;&#10;Description automatically generated">
            <a:extLst>
              <a:ext uri="{FF2B5EF4-FFF2-40B4-BE49-F238E27FC236}">
                <a16:creationId xmlns:a16="http://schemas.microsoft.com/office/drawing/2014/main" id="{29F7A1F9-1A6A-4F87-8DC0-DBF651C337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2111" y="1798686"/>
            <a:ext cx="1881142" cy="1060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05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>
                <a:solidFill>
                  <a:schemeClr val="bg1"/>
                </a:solidFill>
              </a:rPr>
              <a:t>HTML Webpage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900592" y="1329928"/>
            <a:ext cx="7487262" cy="3348038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>
            <a:off x="1403764" y="4030266"/>
            <a:ext cx="2087291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&lt;/BODY&gt;</a:t>
            </a:r>
          </a:p>
        </p:txBody>
      </p:sp>
      <p:sp>
        <p:nvSpPr>
          <p:cNvPr id="23557" name="WordArt 5"/>
          <p:cNvSpPr>
            <a:spLocks noChangeArrowheads="1" noChangeShapeType="1" noTextEdit="1"/>
          </p:cNvSpPr>
          <p:nvPr/>
        </p:nvSpPr>
        <p:spPr bwMode="auto">
          <a:xfrm>
            <a:off x="1481541" y="1437085"/>
            <a:ext cx="1866657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&lt;BODY&gt;</a:t>
            </a:r>
          </a:p>
        </p:txBody>
      </p:sp>
    </p:spTree>
    <p:extLst>
      <p:ext uri="{BB962C8B-B14F-4D97-AF65-F5344CB8AC3E}">
        <p14:creationId xmlns:p14="http://schemas.microsoft.com/office/powerpoint/2010/main" val="29963706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>
                <a:solidFill>
                  <a:schemeClr val="bg1"/>
                </a:solidFill>
              </a:rPr>
              <a:t>HTML Webpage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900592" y="1329928"/>
            <a:ext cx="7487262" cy="3348038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1403764" y="4030266"/>
            <a:ext cx="2087291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&lt;/BODY&gt;</a:t>
            </a:r>
          </a:p>
        </p:txBody>
      </p:sp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1481541" y="1437085"/>
            <a:ext cx="1866657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&lt;BODY&gt;</a:t>
            </a:r>
          </a:p>
        </p:txBody>
      </p:sp>
      <p:sp>
        <p:nvSpPr>
          <p:cNvPr id="24582" name="WordArt 6"/>
          <p:cNvSpPr>
            <a:spLocks noChangeArrowheads="1" noChangeShapeType="1" noTextEdit="1"/>
          </p:cNvSpPr>
          <p:nvPr/>
        </p:nvSpPr>
        <p:spPr bwMode="auto">
          <a:xfrm>
            <a:off x="3497403" y="2193133"/>
            <a:ext cx="2514273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Header of Page</a:t>
            </a:r>
          </a:p>
        </p:txBody>
      </p:sp>
      <p:sp>
        <p:nvSpPr>
          <p:cNvPr id="24583" name="WordArt 7"/>
          <p:cNvSpPr>
            <a:spLocks noChangeArrowheads="1" noChangeShapeType="1" noTextEdit="1"/>
          </p:cNvSpPr>
          <p:nvPr/>
        </p:nvSpPr>
        <p:spPr bwMode="auto">
          <a:xfrm>
            <a:off x="6084692" y="2193133"/>
            <a:ext cx="1866657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&lt;/H1&gt;</a:t>
            </a:r>
          </a:p>
        </p:txBody>
      </p:sp>
      <p:sp>
        <p:nvSpPr>
          <p:cNvPr id="24584" name="WordArt 8"/>
          <p:cNvSpPr>
            <a:spLocks noChangeArrowheads="1" noChangeShapeType="1" noTextEdit="1"/>
          </p:cNvSpPr>
          <p:nvPr/>
        </p:nvSpPr>
        <p:spPr bwMode="auto">
          <a:xfrm>
            <a:off x="1552969" y="2193133"/>
            <a:ext cx="1866657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&lt;H1&gt;</a:t>
            </a:r>
          </a:p>
        </p:txBody>
      </p:sp>
    </p:spTree>
    <p:extLst>
      <p:ext uri="{BB962C8B-B14F-4D97-AF65-F5344CB8AC3E}">
        <p14:creationId xmlns:p14="http://schemas.microsoft.com/office/powerpoint/2010/main" val="29898432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>
                <a:solidFill>
                  <a:schemeClr val="bg1"/>
                </a:solidFill>
              </a:rPr>
              <a:t>HTML Webpage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900592" y="1329928"/>
            <a:ext cx="7487262" cy="3348038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  <p:sp>
        <p:nvSpPr>
          <p:cNvPr id="25604" name="WordArt 4"/>
          <p:cNvSpPr>
            <a:spLocks noChangeArrowheads="1" noChangeShapeType="1" noTextEdit="1"/>
          </p:cNvSpPr>
          <p:nvPr/>
        </p:nvSpPr>
        <p:spPr bwMode="auto">
          <a:xfrm>
            <a:off x="1403764" y="4030266"/>
            <a:ext cx="2087291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&lt;/BODY&gt;</a:t>
            </a:r>
          </a:p>
        </p:txBody>
      </p:sp>
      <p:sp>
        <p:nvSpPr>
          <p:cNvPr id="25605" name="WordArt 5"/>
          <p:cNvSpPr>
            <a:spLocks noChangeArrowheads="1" noChangeShapeType="1" noTextEdit="1"/>
          </p:cNvSpPr>
          <p:nvPr/>
        </p:nvSpPr>
        <p:spPr bwMode="auto">
          <a:xfrm>
            <a:off x="1481541" y="1437085"/>
            <a:ext cx="1866657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&lt;BODY&gt;</a:t>
            </a:r>
          </a:p>
        </p:txBody>
      </p:sp>
      <p:sp>
        <p:nvSpPr>
          <p:cNvPr id="25606" name="WordArt 6"/>
          <p:cNvSpPr>
            <a:spLocks noChangeArrowheads="1" noChangeShapeType="1" noTextEdit="1"/>
          </p:cNvSpPr>
          <p:nvPr/>
        </p:nvSpPr>
        <p:spPr bwMode="auto">
          <a:xfrm>
            <a:off x="3497403" y="2193133"/>
            <a:ext cx="2514273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Header of Page</a:t>
            </a:r>
          </a:p>
        </p:txBody>
      </p:sp>
      <p:sp>
        <p:nvSpPr>
          <p:cNvPr id="25607" name="WordArt 7"/>
          <p:cNvSpPr>
            <a:spLocks noChangeArrowheads="1" noChangeShapeType="1" noTextEdit="1"/>
          </p:cNvSpPr>
          <p:nvPr/>
        </p:nvSpPr>
        <p:spPr bwMode="auto">
          <a:xfrm>
            <a:off x="6084692" y="2193133"/>
            <a:ext cx="1866657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&lt;/H1&gt;</a:t>
            </a:r>
          </a:p>
        </p:txBody>
      </p:sp>
      <p:sp>
        <p:nvSpPr>
          <p:cNvPr id="25608" name="WordArt 8"/>
          <p:cNvSpPr>
            <a:spLocks noChangeArrowheads="1" noChangeShapeType="1" noTextEdit="1"/>
          </p:cNvSpPr>
          <p:nvPr/>
        </p:nvSpPr>
        <p:spPr bwMode="auto">
          <a:xfrm>
            <a:off x="1552969" y="2193133"/>
            <a:ext cx="1866657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&lt;H1&gt;</a:t>
            </a:r>
          </a:p>
        </p:txBody>
      </p:sp>
      <p:sp>
        <p:nvSpPr>
          <p:cNvPr id="25609" name="WordArt 9"/>
          <p:cNvSpPr>
            <a:spLocks noChangeArrowheads="1" noChangeShapeType="1" noTextEdit="1"/>
          </p:cNvSpPr>
          <p:nvPr/>
        </p:nvSpPr>
        <p:spPr bwMode="auto">
          <a:xfrm>
            <a:off x="3492641" y="3112295"/>
            <a:ext cx="2514273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Subtitle here</a:t>
            </a:r>
          </a:p>
        </p:txBody>
      </p:sp>
      <p:sp>
        <p:nvSpPr>
          <p:cNvPr id="25610" name="WordArt 10"/>
          <p:cNvSpPr>
            <a:spLocks noChangeArrowheads="1" noChangeShapeType="1" noTextEdit="1"/>
          </p:cNvSpPr>
          <p:nvPr/>
        </p:nvSpPr>
        <p:spPr bwMode="auto">
          <a:xfrm>
            <a:off x="6079929" y="3112295"/>
            <a:ext cx="1866657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&lt;/H2&gt;</a:t>
            </a:r>
          </a:p>
        </p:txBody>
      </p:sp>
      <p:sp>
        <p:nvSpPr>
          <p:cNvPr id="25611" name="WordArt 11"/>
          <p:cNvSpPr>
            <a:spLocks noChangeArrowheads="1" noChangeShapeType="1" noTextEdit="1"/>
          </p:cNvSpPr>
          <p:nvPr/>
        </p:nvSpPr>
        <p:spPr bwMode="auto">
          <a:xfrm>
            <a:off x="1548207" y="3112295"/>
            <a:ext cx="1866657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&lt;H2&gt;</a:t>
            </a:r>
          </a:p>
        </p:txBody>
      </p:sp>
    </p:spTree>
    <p:extLst>
      <p:ext uri="{BB962C8B-B14F-4D97-AF65-F5344CB8AC3E}">
        <p14:creationId xmlns:p14="http://schemas.microsoft.com/office/powerpoint/2010/main" val="13950221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>
                <a:solidFill>
                  <a:schemeClr val="bg1"/>
                </a:solidFill>
              </a:rPr>
              <a:t>HTML Webpage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26627" name="Picture 13" descr="fred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288" y="1275606"/>
            <a:ext cx="5373000" cy="324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66913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>
                <a:solidFill>
                  <a:schemeClr val="bg1"/>
                </a:solidFill>
              </a:rPr>
              <a:t>HTML Webpage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27651" name="Picture 3" descr="fred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682" y="1383618"/>
            <a:ext cx="5400000" cy="3268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40672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>
                <a:solidFill>
                  <a:schemeClr val="bg1"/>
                </a:solidFill>
              </a:rPr>
              <a:t>HTML Webpage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900592" y="1329928"/>
            <a:ext cx="7487262" cy="3348038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1403764" y="4192191"/>
            <a:ext cx="2087291" cy="43219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&lt;/BODY&gt;</a:t>
            </a:r>
          </a:p>
        </p:txBody>
      </p:sp>
      <p:sp>
        <p:nvSpPr>
          <p:cNvPr id="30725" name="WordArt 5"/>
          <p:cNvSpPr>
            <a:spLocks noChangeArrowheads="1" noChangeShapeType="1" noTextEdit="1"/>
          </p:cNvSpPr>
          <p:nvPr/>
        </p:nvSpPr>
        <p:spPr bwMode="auto">
          <a:xfrm>
            <a:off x="1481541" y="1437085"/>
            <a:ext cx="1866657" cy="43219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&lt;BODY&gt;</a:t>
            </a:r>
          </a:p>
        </p:txBody>
      </p:sp>
      <p:sp>
        <p:nvSpPr>
          <p:cNvPr id="30726" name="WordArt 6"/>
          <p:cNvSpPr>
            <a:spLocks noChangeArrowheads="1" noChangeShapeType="1" noTextEdit="1"/>
          </p:cNvSpPr>
          <p:nvPr/>
        </p:nvSpPr>
        <p:spPr bwMode="auto">
          <a:xfrm>
            <a:off x="3430737" y="1977630"/>
            <a:ext cx="2514273" cy="4310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Header of Page</a:t>
            </a:r>
          </a:p>
        </p:txBody>
      </p:sp>
      <p:sp>
        <p:nvSpPr>
          <p:cNvPr id="30727" name="WordArt 7"/>
          <p:cNvSpPr>
            <a:spLocks noChangeArrowheads="1" noChangeShapeType="1" noTextEdit="1"/>
          </p:cNvSpPr>
          <p:nvPr/>
        </p:nvSpPr>
        <p:spPr bwMode="auto">
          <a:xfrm>
            <a:off x="6018025" y="1977630"/>
            <a:ext cx="1866657" cy="4310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&lt;/H1&gt;</a:t>
            </a:r>
          </a:p>
        </p:txBody>
      </p:sp>
      <p:sp>
        <p:nvSpPr>
          <p:cNvPr id="30728" name="WordArt 8"/>
          <p:cNvSpPr>
            <a:spLocks noChangeArrowheads="1" noChangeShapeType="1" noTextEdit="1"/>
          </p:cNvSpPr>
          <p:nvPr/>
        </p:nvSpPr>
        <p:spPr bwMode="auto">
          <a:xfrm>
            <a:off x="1486302" y="1977630"/>
            <a:ext cx="1866657" cy="4310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&lt;H1&gt;</a:t>
            </a:r>
          </a:p>
        </p:txBody>
      </p:sp>
      <p:sp>
        <p:nvSpPr>
          <p:cNvPr id="30729" name="WordArt 9"/>
          <p:cNvSpPr>
            <a:spLocks noChangeArrowheads="1" noChangeShapeType="1" noTextEdit="1"/>
          </p:cNvSpPr>
          <p:nvPr/>
        </p:nvSpPr>
        <p:spPr bwMode="auto">
          <a:xfrm>
            <a:off x="3425975" y="2625757"/>
            <a:ext cx="2514273" cy="4310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Subtitle here</a:t>
            </a:r>
          </a:p>
        </p:txBody>
      </p:sp>
      <p:sp>
        <p:nvSpPr>
          <p:cNvPr id="30730" name="WordArt 10"/>
          <p:cNvSpPr>
            <a:spLocks noChangeArrowheads="1" noChangeShapeType="1" noTextEdit="1"/>
          </p:cNvSpPr>
          <p:nvPr/>
        </p:nvSpPr>
        <p:spPr bwMode="auto">
          <a:xfrm>
            <a:off x="6013263" y="2625757"/>
            <a:ext cx="1866657" cy="4310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&lt;/H2&gt;</a:t>
            </a:r>
          </a:p>
        </p:txBody>
      </p:sp>
      <p:sp>
        <p:nvSpPr>
          <p:cNvPr id="30731" name="WordArt 11"/>
          <p:cNvSpPr>
            <a:spLocks noChangeArrowheads="1" noChangeShapeType="1" noTextEdit="1"/>
          </p:cNvSpPr>
          <p:nvPr/>
        </p:nvSpPr>
        <p:spPr bwMode="auto">
          <a:xfrm>
            <a:off x="1481541" y="2626948"/>
            <a:ext cx="1866657" cy="4310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&lt;H2&gt;</a:t>
            </a:r>
          </a:p>
        </p:txBody>
      </p:sp>
      <p:sp>
        <p:nvSpPr>
          <p:cNvPr id="30733" name="WordArt 13"/>
          <p:cNvSpPr>
            <a:spLocks noChangeArrowheads="1" noChangeShapeType="1" noTextEdit="1"/>
          </p:cNvSpPr>
          <p:nvPr/>
        </p:nvSpPr>
        <p:spPr bwMode="auto">
          <a:xfrm>
            <a:off x="1332259" y="3321749"/>
            <a:ext cx="6750131" cy="4844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&lt;A HREF=“http://www.google.com"&gt;LINK HERE&lt;/A&gt;</a:t>
            </a:r>
          </a:p>
        </p:txBody>
      </p:sp>
    </p:spTree>
    <p:extLst>
      <p:ext uri="{BB962C8B-B14F-4D97-AF65-F5344CB8AC3E}">
        <p14:creationId xmlns:p14="http://schemas.microsoft.com/office/powerpoint/2010/main" val="18729014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dirty="0">
                <a:solidFill>
                  <a:schemeClr val="bg1"/>
                </a:solidFill>
              </a:rPr>
              <a:t>HTML Webpage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76" y="1229152"/>
            <a:ext cx="5400675" cy="3124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8596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>
                <a:solidFill>
                  <a:schemeClr val="bg1"/>
                </a:solidFill>
              </a:rPr>
              <a:t>HTML Webpage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76" y="1221600"/>
            <a:ext cx="5400675" cy="322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6434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>
                <a:solidFill>
                  <a:schemeClr val="bg1"/>
                </a:solidFill>
              </a:rPr>
              <a:t>HTML Webpage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900592" y="1329928"/>
            <a:ext cx="7487262" cy="3348038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sz="1050">
              <a:solidFill>
                <a:schemeClr val="bg1"/>
              </a:solidFill>
            </a:endParaRPr>
          </a:p>
        </p:txBody>
      </p:sp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1403764" y="4192191"/>
            <a:ext cx="2087291" cy="43219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&lt;/BODY&gt;</a:t>
            </a:r>
          </a:p>
        </p:txBody>
      </p:sp>
      <p:sp>
        <p:nvSpPr>
          <p:cNvPr id="30725" name="WordArt 5"/>
          <p:cNvSpPr>
            <a:spLocks noChangeArrowheads="1" noChangeShapeType="1" noTextEdit="1"/>
          </p:cNvSpPr>
          <p:nvPr/>
        </p:nvSpPr>
        <p:spPr bwMode="auto">
          <a:xfrm>
            <a:off x="1481541" y="1437085"/>
            <a:ext cx="1866657" cy="43219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&lt;BODY&gt;</a:t>
            </a:r>
          </a:p>
        </p:txBody>
      </p:sp>
      <p:sp>
        <p:nvSpPr>
          <p:cNvPr id="30726" name="WordArt 6"/>
          <p:cNvSpPr>
            <a:spLocks noChangeArrowheads="1" noChangeShapeType="1" noTextEdit="1"/>
          </p:cNvSpPr>
          <p:nvPr/>
        </p:nvSpPr>
        <p:spPr bwMode="auto">
          <a:xfrm>
            <a:off x="3430737" y="1977630"/>
            <a:ext cx="2514273" cy="4310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Header of Page</a:t>
            </a:r>
          </a:p>
        </p:txBody>
      </p:sp>
      <p:sp>
        <p:nvSpPr>
          <p:cNvPr id="30727" name="WordArt 7"/>
          <p:cNvSpPr>
            <a:spLocks noChangeArrowheads="1" noChangeShapeType="1" noTextEdit="1"/>
          </p:cNvSpPr>
          <p:nvPr/>
        </p:nvSpPr>
        <p:spPr bwMode="auto">
          <a:xfrm>
            <a:off x="6018025" y="1977630"/>
            <a:ext cx="1866657" cy="4310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&lt;/H1&gt;</a:t>
            </a:r>
          </a:p>
        </p:txBody>
      </p:sp>
      <p:sp>
        <p:nvSpPr>
          <p:cNvPr id="30728" name="WordArt 8"/>
          <p:cNvSpPr>
            <a:spLocks noChangeArrowheads="1" noChangeShapeType="1" noTextEdit="1"/>
          </p:cNvSpPr>
          <p:nvPr/>
        </p:nvSpPr>
        <p:spPr bwMode="auto">
          <a:xfrm>
            <a:off x="1486302" y="1977630"/>
            <a:ext cx="1866657" cy="4310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&lt;H1&gt;</a:t>
            </a:r>
          </a:p>
        </p:txBody>
      </p:sp>
      <p:sp>
        <p:nvSpPr>
          <p:cNvPr id="30729" name="WordArt 9"/>
          <p:cNvSpPr>
            <a:spLocks noChangeArrowheads="1" noChangeShapeType="1" noTextEdit="1"/>
          </p:cNvSpPr>
          <p:nvPr/>
        </p:nvSpPr>
        <p:spPr bwMode="auto">
          <a:xfrm>
            <a:off x="3425975" y="2625757"/>
            <a:ext cx="2514273" cy="4310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Subtitle here</a:t>
            </a:r>
          </a:p>
        </p:txBody>
      </p:sp>
      <p:sp>
        <p:nvSpPr>
          <p:cNvPr id="30730" name="WordArt 10"/>
          <p:cNvSpPr>
            <a:spLocks noChangeArrowheads="1" noChangeShapeType="1" noTextEdit="1"/>
          </p:cNvSpPr>
          <p:nvPr/>
        </p:nvSpPr>
        <p:spPr bwMode="auto">
          <a:xfrm>
            <a:off x="6013263" y="2625757"/>
            <a:ext cx="1866657" cy="4310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&lt;/H2&gt;</a:t>
            </a:r>
          </a:p>
        </p:txBody>
      </p:sp>
      <p:sp>
        <p:nvSpPr>
          <p:cNvPr id="30731" name="WordArt 11"/>
          <p:cNvSpPr>
            <a:spLocks noChangeArrowheads="1" noChangeShapeType="1" noTextEdit="1"/>
          </p:cNvSpPr>
          <p:nvPr/>
        </p:nvSpPr>
        <p:spPr bwMode="auto">
          <a:xfrm>
            <a:off x="1481541" y="2626948"/>
            <a:ext cx="1866657" cy="4310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&lt;H2&gt;</a:t>
            </a:r>
          </a:p>
        </p:txBody>
      </p:sp>
      <p:sp>
        <p:nvSpPr>
          <p:cNvPr id="30733" name="WordArt 13"/>
          <p:cNvSpPr>
            <a:spLocks noChangeArrowheads="1" noChangeShapeType="1" noTextEdit="1"/>
          </p:cNvSpPr>
          <p:nvPr/>
        </p:nvSpPr>
        <p:spPr bwMode="auto">
          <a:xfrm>
            <a:off x="1332259" y="3206489"/>
            <a:ext cx="6750131" cy="4844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&lt;A HREF=“http://www.google.com"&gt;LINK HERE&lt;/A&gt;</a:t>
            </a:r>
          </a:p>
        </p:txBody>
      </p:sp>
      <p:sp>
        <p:nvSpPr>
          <p:cNvPr id="13" name="WordArt 13">
            <a:extLst>
              <a:ext uri="{FF2B5EF4-FFF2-40B4-BE49-F238E27FC236}">
                <a16:creationId xmlns:a16="http://schemas.microsoft.com/office/drawing/2014/main" id="{1A8918FC-B95C-411A-A039-6A142435846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46347" y="3727721"/>
            <a:ext cx="6750131" cy="4844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1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&lt;IMG SRC = “SampleImage1.jpg”&gt;             </a:t>
            </a:r>
          </a:p>
        </p:txBody>
      </p:sp>
    </p:spTree>
    <p:extLst>
      <p:ext uri="{BB962C8B-B14F-4D97-AF65-F5344CB8AC3E}">
        <p14:creationId xmlns:p14="http://schemas.microsoft.com/office/powerpoint/2010/main" val="2978527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>
                <a:solidFill>
                  <a:schemeClr val="bg1"/>
                </a:solidFill>
              </a:rPr>
              <a:t>HTML Webpage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3075" name="Picture 10" descr="fred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282" y="1221600"/>
            <a:ext cx="5400000" cy="32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80011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>
                <a:solidFill>
                  <a:schemeClr val="bg1"/>
                </a:solidFill>
              </a:rPr>
              <a:t>HTML Webpage</a:t>
            </a:r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FD89345-F5C0-433B-9B4B-14EC85D9E19B}"/>
              </a:ext>
            </a:extLst>
          </p:cNvPr>
          <p:cNvGrpSpPr/>
          <p:nvPr/>
        </p:nvGrpSpPr>
        <p:grpSpPr>
          <a:xfrm>
            <a:off x="1655676" y="1221600"/>
            <a:ext cx="5400675" cy="3222520"/>
            <a:chOff x="1655676" y="1221600"/>
            <a:chExt cx="5400675" cy="322252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55676" y="1221600"/>
              <a:ext cx="5400675" cy="3222520"/>
            </a:xfrm>
            <a:prstGeom prst="rect">
              <a:avLst/>
            </a:prstGeom>
          </p:spPr>
        </p:pic>
        <p:pic>
          <p:nvPicPr>
            <p:cNvPr id="2050" name="Picture 2" descr="Magnifying Glass PNG Transparent Images | PNG All">
              <a:extLst>
                <a:ext uri="{FF2B5EF4-FFF2-40B4-BE49-F238E27FC236}">
                  <a16:creationId xmlns:a16="http://schemas.microsoft.com/office/drawing/2014/main" id="{FC16EC22-CCC7-402C-B818-99CB10B812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3744" y="3019825"/>
              <a:ext cx="810420" cy="517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15282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mage result for that's all folks">
            <a:extLst>
              <a:ext uri="{FF2B5EF4-FFF2-40B4-BE49-F238E27FC236}">
                <a16:creationId xmlns:a16="http://schemas.microsoft.com/office/drawing/2014/main" id="{4E5EAFC0-31C7-478B-AE1B-47A2464B55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055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>
                <a:solidFill>
                  <a:schemeClr val="bg1"/>
                </a:solidFill>
              </a:rPr>
              <a:t>HTML Webpage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4099" name="Picture 4" descr="fred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682" y="1221601"/>
            <a:ext cx="5400000" cy="3258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983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HTML Webpage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/>
              <a:t>You can also save that same file as “All Types”, and change the extension to .HTML (or .HTM) and it will display the same output.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</p:spTree>
    <p:extLst>
      <p:ext uri="{BB962C8B-B14F-4D97-AF65-F5344CB8AC3E}">
        <p14:creationId xmlns:p14="http://schemas.microsoft.com/office/powerpoint/2010/main" val="1176227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HTML Webpage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/>
              <a:t>To help the browser understand more easily what you what to show, you can add tags onto the text.</a:t>
            </a:r>
          </a:p>
          <a:p>
            <a:endParaRPr lang="en-US" sz="2400" dirty="0"/>
          </a:p>
          <a:p>
            <a:r>
              <a:rPr lang="en-US" sz="2400" dirty="0"/>
              <a:t>Tags are text that starts with “&lt;“ and finishes with either “&gt;” or “/&gt;”, so for example, &lt;HTML&gt; is typically used to indicate the start of a webpage and &lt;/HTML&gt; is used to tell the browser that the webpage is finished.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</p:spTree>
    <p:extLst>
      <p:ext uri="{BB962C8B-B14F-4D97-AF65-F5344CB8AC3E}">
        <p14:creationId xmlns:p14="http://schemas.microsoft.com/office/powerpoint/2010/main" val="2950720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HTML Webpage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/>
              <a:t>Inside the HTML tags, you normally tell the browser which part of the page is used to describe the page, and which part includes the contents of the page.</a:t>
            </a:r>
          </a:p>
          <a:p>
            <a:pPr lvl="1">
              <a:spcBef>
                <a:spcPts val="600"/>
              </a:spcBef>
            </a:pPr>
            <a:r>
              <a:rPr lang="en-US" sz="2000" dirty="0"/>
              <a:t>The description part of the page is called the “Head” and tells the browser things like the language of the page, and style of page</a:t>
            </a:r>
          </a:p>
          <a:p>
            <a:pPr lvl="1">
              <a:spcBef>
                <a:spcPts val="600"/>
              </a:spcBef>
            </a:pPr>
            <a:r>
              <a:rPr lang="en-US" sz="2000" dirty="0"/>
              <a:t>The content part of the page is called the “Body” and includes the text to be displayed by the browser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</p:spTree>
    <p:extLst>
      <p:ext uri="{BB962C8B-B14F-4D97-AF65-F5344CB8AC3E}">
        <p14:creationId xmlns:p14="http://schemas.microsoft.com/office/powerpoint/2010/main" val="125575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HTML Webpage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/>
              <a:t>If we think of a webpage as being like a letter, then:</a:t>
            </a:r>
          </a:p>
          <a:p>
            <a:pPr lvl="1">
              <a:spcBef>
                <a:spcPts val="600"/>
              </a:spcBef>
            </a:pPr>
            <a:r>
              <a:rPr lang="en-US" sz="2000" dirty="0"/>
              <a:t>The “Head” is like the envelope, it normally doesn’t contain the message to be receiver, but it does contain instructions as to how to get the message to the receiver – it contain “meta” information</a:t>
            </a:r>
          </a:p>
          <a:p>
            <a:pPr lvl="1">
              <a:spcBef>
                <a:spcPts val="600"/>
              </a:spcBef>
            </a:pPr>
            <a:r>
              <a:rPr lang="en-US" sz="2000" dirty="0"/>
              <a:t>The “Body” is like the message, it contains the content that will be displayed in the webpage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</a:p>
        </p:txBody>
      </p:sp>
    </p:spTree>
    <p:extLst>
      <p:ext uri="{BB962C8B-B14F-4D97-AF65-F5344CB8AC3E}">
        <p14:creationId xmlns:p14="http://schemas.microsoft.com/office/powerpoint/2010/main" val="4145204413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977</Words>
  <Application>Microsoft Office PowerPoint</Application>
  <PresentationFormat>On-screen Show (16:9)</PresentationFormat>
  <Paragraphs>177</Paragraphs>
  <Slides>41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Arial Black</vt:lpstr>
      <vt:lpstr>Roboto</vt:lpstr>
      <vt:lpstr>Simple Light</vt:lpstr>
      <vt:lpstr>CPD in Applied Blended Learning Technologies</vt:lpstr>
      <vt:lpstr>HTML</vt:lpstr>
      <vt:lpstr>HTML Webpage</vt:lpstr>
      <vt:lpstr>HTML Webpage</vt:lpstr>
      <vt:lpstr>HTML Webpage</vt:lpstr>
      <vt:lpstr>HTML Webpage</vt:lpstr>
      <vt:lpstr>HTML Webpage</vt:lpstr>
      <vt:lpstr>HTML Webpage</vt:lpstr>
      <vt:lpstr>HTML Webpage</vt:lpstr>
      <vt:lpstr>HTML Webpage</vt:lpstr>
      <vt:lpstr>HTML Webpage</vt:lpstr>
      <vt:lpstr>HTML Webpage</vt:lpstr>
      <vt:lpstr>HTML Webpage</vt:lpstr>
      <vt:lpstr>HTML Webpage</vt:lpstr>
      <vt:lpstr>HTML Webpage</vt:lpstr>
      <vt:lpstr>HTML Webpage</vt:lpstr>
      <vt:lpstr>HTML Webpage</vt:lpstr>
      <vt:lpstr>HTML Webpage</vt:lpstr>
      <vt:lpstr>HTML Webpage</vt:lpstr>
      <vt:lpstr>HTML Webpage</vt:lpstr>
      <vt:lpstr>HTML Webpage</vt:lpstr>
      <vt:lpstr>HTML Webpage</vt:lpstr>
      <vt:lpstr>HTML Webpage</vt:lpstr>
      <vt:lpstr>HTML Webpage</vt:lpstr>
      <vt:lpstr>HTML Webpage</vt:lpstr>
      <vt:lpstr>HTML Webpage</vt:lpstr>
      <vt:lpstr>HTML Webpage</vt:lpstr>
      <vt:lpstr>HTML Webpage</vt:lpstr>
      <vt:lpstr>HTML Webpage</vt:lpstr>
      <vt:lpstr>HTML Webpage</vt:lpstr>
      <vt:lpstr>HTML Webpage</vt:lpstr>
      <vt:lpstr>HTML Webpage</vt:lpstr>
      <vt:lpstr>HTML Webpage</vt:lpstr>
      <vt:lpstr>HTML Webpage</vt:lpstr>
      <vt:lpstr>HTML Webpage</vt:lpstr>
      <vt:lpstr>HTML Webpage</vt:lpstr>
      <vt:lpstr>HTML Webpage</vt:lpstr>
      <vt:lpstr>HTML Webpage</vt:lpstr>
      <vt:lpstr>HTML Webpage</vt:lpstr>
      <vt:lpstr>HTML Webpage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Blended Learning</dc:title>
  <cp:lastModifiedBy>Damian Gordon</cp:lastModifiedBy>
  <cp:revision>78</cp:revision>
  <dcterms:modified xsi:type="dcterms:W3CDTF">2021-03-07T12:18:00Z</dcterms:modified>
</cp:coreProperties>
</file>